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308" r:id="rId6"/>
    <p:sldId id="309" r:id="rId7"/>
    <p:sldId id="311" r:id="rId8"/>
    <p:sldId id="304" r:id="rId9"/>
    <p:sldId id="305" r:id="rId10"/>
    <p:sldId id="306" r:id="rId11"/>
    <p:sldId id="301" r:id="rId12"/>
    <p:sldId id="300" r:id="rId13"/>
    <p:sldId id="303" r:id="rId14"/>
    <p:sldId id="269" r:id="rId15"/>
    <p:sldId id="292" r:id="rId16"/>
    <p:sldId id="271" r:id="rId17"/>
    <p:sldId id="272" r:id="rId18"/>
    <p:sldId id="291" r:id="rId19"/>
    <p:sldId id="274" r:id="rId20"/>
    <p:sldId id="275" r:id="rId21"/>
    <p:sldId id="293" r:id="rId22"/>
    <p:sldId id="276" r:id="rId23"/>
    <p:sldId id="278" r:id="rId24"/>
    <p:sldId id="294" r:id="rId25"/>
    <p:sldId id="277" r:id="rId26"/>
    <p:sldId id="279" r:id="rId27"/>
    <p:sldId id="295" r:id="rId28"/>
    <p:sldId id="280" r:id="rId29"/>
    <p:sldId id="282" r:id="rId30"/>
    <p:sldId id="296" r:id="rId31"/>
    <p:sldId id="281" r:id="rId32"/>
    <p:sldId id="283" r:id="rId33"/>
    <p:sldId id="289" r:id="rId34"/>
    <p:sldId id="284" r:id="rId35"/>
    <p:sldId id="285" r:id="rId36"/>
    <p:sldId id="297" r:id="rId37"/>
    <p:sldId id="286" r:id="rId3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66" d="100"/>
          <a:sy n="66" d="100"/>
        </p:scale>
        <p:origin x="8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ЗНО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33</c:v>
                </c:pt>
                <c:pt idx="2">
                  <c:v>23</c:v>
                </c:pt>
                <c:pt idx="3">
                  <c:v>33</c:v>
                </c:pt>
                <c:pt idx="4">
                  <c:v>21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4-49B8-BF8F-86A525405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учнів,які взяли участь у тестування з англійської мови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1</c:v>
                </c:pt>
                <c:pt idx="3">
                  <c:v>11</c:v>
                </c:pt>
                <c:pt idx="4">
                  <c:v>16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4-49B8-BF8F-86A525405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Кількість учнів, які не подолали поріг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44-49B8-BF8F-86A525405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956416"/>
        <c:axId val="546035760"/>
      </c:barChart>
      <c:catAx>
        <c:axId val="3529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6035760"/>
        <c:crosses val="autoZero"/>
        <c:auto val="1"/>
        <c:lblAlgn val="ctr"/>
        <c:lblOffset val="100"/>
        <c:noMultiLvlLbl val="0"/>
      </c:catAx>
      <c:valAx>
        <c:axId val="5460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31631397637794"/>
          <c:y val="0.43402187290711902"/>
          <c:w val="0.30968368602362206"/>
          <c:h val="0.27990241880521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100-200 балів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100-123,5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A-438A-8756-7885F15F7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124-135,5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A-438A-8756-7885F15F77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136-150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28</c:v>
                </c:pt>
                <c:pt idx="2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A-438A-8756-7885F15F77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150,5-161,5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44</c:v>
                </c:pt>
                <c:pt idx="2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A-438A-8756-7885F15F775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162-172,5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A-438A-8756-7885F15F775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173-183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BA-438A-8756-7885F15F775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183,5-190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A-438A-8756-7885F15F775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190,5-195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BA-438A-8756-7885F15F77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195,5-199,5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BA-438A-8756-7885F15F775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BA-438A-8756-7885F15F7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2960576"/>
        <c:axId val="358585216"/>
      </c:barChart>
      <c:catAx>
        <c:axId val="3529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8585216"/>
        <c:crosses val="autoZero"/>
        <c:auto val="1"/>
        <c:lblAlgn val="ctr"/>
        <c:lblOffset val="100"/>
        <c:noMultiLvlLbl val="0"/>
      </c:catAx>
      <c:valAx>
        <c:axId val="35858521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accent1">
                  <a:alpha val="0"/>
                </a:schemeClr>
              </a:solidFill>
              <a:round/>
              <a:tailEnd w="lg" len="lg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60576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r"/>
      <c:layout>
        <c:manualLayout>
          <c:xMode val="edge"/>
          <c:yMode val="edge"/>
          <c:x val="0.80764260383482611"/>
          <c:y val="9.0872047244094492E-2"/>
          <c:w val="0.1847238083789145"/>
          <c:h val="0.82132545931758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ЗНО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Канівська гімназія імені Івана Франка</c:v>
                </c:pt>
                <c:pt idx="1">
                  <c:v>Канівські загальноосвітні школи </c:v>
                </c:pt>
                <c:pt idx="2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116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4-49B8-BF8F-86A525405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учнів,які взяли участь у тестування з англійської мови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Канівська гімназія імені Івана Франка</c:v>
                </c:pt>
                <c:pt idx="1">
                  <c:v>Канівські загальноосвітні школи </c:v>
                </c:pt>
                <c:pt idx="2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26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4-49B8-BF8F-86A525405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956416"/>
        <c:axId val="546035760"/>
      </c:barChart>
      <c:catAx>
        <c:axId val="3529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6035760"/>
        <c:crosses val="autoZero"/>
        <c:auto val="1"/>
        <c:lblAlgn val="ctr"/>
        <c:lblOffset val="100"/>
        <c:noMultiLvlLbl val="0"/>
      </c:catAx>
      <c:valAx>
        <c:axId val="5460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31631397637794"/>
          <c:y val="0.43402187290711902"/>
          <c:w val="0.30968368602362206"/>
          <c:h val="0.18660161253681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100-200 балів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100-123,5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A-438A-8756-7885F15F7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124-135,5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16.7</c:v>
                </c:pt>
                <c:pt idx="1">
                  <c:v>19.2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A-438A-8756-7885F15F77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136-150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34.6</c:v>
                </c:pt>
                <c:pt idx="2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A-438A-8756-7885F15F77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150,5-161,5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15.4</c:v>
                </c:pt>
                <c:pt idx="2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A-438A-8756-7885F15F775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162-172,5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15.4</c:v>
                </c:pt>
                <c:pt idx="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A-438A-8756-7885F15F775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173-183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11.5</c:v>
                </c:pt>
                <c:pt idx="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BA-438A-8756-7885F15F775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183,5-190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16.7</c:v>
                </c:pt>
                <c:pt idx="1">
                  <c:v>3.9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A-438A-8756-7885F15F775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190,5-195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BA-438A-8756-7885F15F77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195,5-199,5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BA-438A-8756-7885F15F775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BA-438A-8756-7885F15F7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2960576"/>
        <c:axId val="358585216"/>
      </c:barChart>
      <c:catAx>
        <c:axId val="3529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8585216"/>
        <c:crosses val="autoZero"/>
        <c:auto val="1"/>
        <c:lblAlgn val="ctr"/>
        <c:lblOffset val="100"/>
        <c:noMultiLvlLbl val="0"/>
      </c:catAx>
      <c:valAx>
        <c:axId val="35858521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accent1">
                  <a:alpha val="0"/>
                </a:schemeClr>
              </a:solidFill>
              <a:round/>
              <a:tailEnd w="lg" len="lg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60576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r"/>
      <c:layout>
        <c:manualLayout>
          <c:xMode val="edge"/>
          <c:yMode val="edge"/>
          <c:x val="0.80764260383482611"/>
          <c:y val="9.0872047244094492E-2"/>
          <c:w val="0.1847238083789145"/>
          <c:h val="0.82132545931758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ЗНО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Канівська гімназія імені Івана Франка</c:v>
                </c:pt>
                <c:pt idx="1">
                  <c:v>Канівські загальноосвітні школи </c:v>
                </c:pt>
                <c:pt idx="2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104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4-49B8-BF8F-86A525405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учнів,які взяли участь у тестування з англійської мови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Канівська гімназія імені Івана Франка</c:v>
                </c:pt>
                <c:pt idx="1">
                  <c:v>Канівські загальноосвітні школи </c:v>
                </c:pt>
                <c:pt idx="2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19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4-49B8-BF8F-86A525405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956416"/>
        <c:axId val="546035760"/>
      </c:barChart>
      <c:catAx>
        <c:axId val="3529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6035760"/>
        <c:crosses val="autoZero"/>
        <c:auto val="1"/>
        <c:lblAlgn val="ctr"/>
        <c:lblOffset val="100"/>
        <c:noMultiLvlLbl val="0"/>
      </c:catAx>
      <c:valAx>
        <c:axId val="5460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31631397637794"/>
          <c:y val="0.43402187290711902"/>
          <c:w val="0.30968368602362206"/>
          <c:h val="0.18660161253681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100-200 балів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100-123,5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A-438A-8756-7885F15F7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124-135,5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15.8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A-438A-8756-7885F15F77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136-150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16.7</c:v>
                </c:pt>
                <c:pt idx="1">
                  <c:v>52.7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A-438A-8756-7885F15F77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150,5-161,5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15.8</c:v>
                </c:pt>
                <c:pt idx="2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A-438A-8756-7885F15F775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162-172,5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50</c:v>
                </c:pt>
                <c:pt idx="1">
                  <c:v>5.3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A-438A-8756-7885F15F775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173-183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5.2</c:v>
                </c:pt>
                <c:pt idx="2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BA-438A-8756-7885F15F775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183,5-190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0</c:v>
                </c:pt>
                <c:pt idx="1">
                  <c:v>5.2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A-438A-8756-7885F15F775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190,5-195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BA-438A-8756-7885F15F77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195,5-199,5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BA-438A-8756-7885F15F775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BA-438A-8756-7885F15F7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2960576"/>
        <c:axId val="358585216"/>
      </c:barChart>
      <c:catAx>
        <c:axId val="3529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8585216"/>
        <c:crosses val="autoZero"/>
        <c:auto val="1"/>
        <c:lblAlgn val="ctr"/>
        <c:lblOffset val="100"/>
        <c:noMultiLvlLbl val="0"/>
      </c:catAx>
      <c:valAx>
        <c:axId val="35858521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accent1">
                  <a:alpha val="0"/>
                </a:schemeClr>
              </a:solidFill>
              <a:round/>
              <a:tailEnd w="lg" len="lg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60576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r"/>
      <c:layout>
        <c:manualLayout>
          <c:xMode val="edge"/>
          <c:yMode val="edge"/>
          <c:x val="0.80764260383482611"/>
          <c:y val="9.0872047244094492E-2"/>
          <c:w val="0.1847238083789145"/>
          <c:h val="0.82132545931758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ЗНО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Канівська гімназія імені Івана Франка</c:v>
                </c:pt>
                <c:pt idx="1">
                  <c:v>Канівські загальноосвітні школи </c:v>
                </c:pt>
                <c:pt idx="2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117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4-49B8-BF8F-86A525405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учнів,які взяли участь у тестування з англійської мови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Канівська гімназія імені Івана Франка</c:v>
                </c:pt>
                <c:pt idx="1">
                  <c:v>Канівські загальноосвітні школи </c:v>
                </c:pt>
                <c:pt idx="2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22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4-49B8-BF8F-86A525405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956416"/>
        <c:axId val="546035760"/>
      </c:barChart>
      <c:catAx>
        <c:axId val="3529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6035760"/>
        <c:crosses val="autoZero"/>
        <c:auto val="1"/>
        <c:lblAlgn val="ctr"/>
        <c:lblOffset val="100"/>
        <c:noMultiLvlLbl val="0"/>
      </c:catAx>
      <c:valAx>
        <c:axId val="5460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31631397637794"/>
          <c:y val="0.43402187290711902"/>
          <c:w val="0.30968368602362206"/>
          <c:h val="0.18660161253681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100-200 балів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100-123,5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A-438A-8756-7885F15F7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124-135,5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Лист1!$C$2:$C$5</c:f>
              <c:numCache>
                <c:formatCode>d\-mmm</c:formatCode>
                <c:ptCount val="4"/>
                <c:pt idx="0" formatCode="General">
                  <c:v>16.7</c:v>
                </c:pt>
                <c:pt idx="1">
                  <c:v>4.5</c:v>
                </c:pt>
                <c:pt idx="2" formatCode="General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A-438A-8756-7885F15F77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136-150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4.5</c:v>
                </c:pt>
                <c:pt idx="2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A-438A-8756-7885F15F77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150,5-161,5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50</c:v>
                </c:pt>
                <c:pt idx="1">
                  <c:v>18.2</c:v>
                </c:pt>
                <c:pt idx="2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A-438A-8756-7885F15F775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162-172,5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1">
                  <c:v>45.5</c:v>
                </c:pt>
                <c:pt idx="2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A-438A-8756-7885F15F775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173-183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18.2</c:v>
                </c:pt>
                <c:pt idx="2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BA-438A-8756-7885F15F775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183,5-190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0</c:v>
                </c:pt>
                <c:pt idx="1">
                  <c:v>9.1</c:v>
                </c:pt>
                <c:pt idx="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A-438A-8756-7885F15F775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190,5-195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BA-438A-8756-7885F15F77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195,5-199,5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BA-438A-8756-7885F15F775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BA-438A-8756-7885F15F7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2960576"/>
        <c:axId val="358585216"/>
      </c:barChart>
      <c:catAx>
        <c:axId val="3529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8585216"/>
        <c:crosses val="autoZero"/>
        <c:auto val="1"/>
        <c:lblAlgn val="ctr"/>
        <c:lblOffset val="100"/>
        <c:noMultiLvlLbl val="0"/>
      </c:catAx>
      <c:valAx>
        <c:axId val="35858521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accent1">
                  <a:alpha val="0"/>
                </a:schemeClr>
              </a:solidFill>
              <a:round/>
              <a:tailEnd w="lg" len="lg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60576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r"/>
      <c:layout>
        <c:manualLayout>
          <c:xMode val="edge"/>
          <c:yMode val="edge"/>
          <c:x val="0.80764260383482611"/>
          <c:y val="9.0872047244094492E-2"/>
          <c:w val="0.1847238083789145"/>
          <c:h val="0.82132545931758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/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ЗНО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Канівська гімназія імені Івана Франка</c:v>
                </c:pt>
                <c:pt idx="1">
                  <c:v>Канівські загальноосвітні школи </c:v>
                </c:pt>
                <c:pt idx="2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109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4-49B8-BF8F-86A525405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учнів,які взяли участь у тестування з англійської мови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Канівська гімназія імені Івана Франка</c:v>
                </c:pt>
                <c:pt idx="1">
                  <c:v>Канівські загальноосвітні школи </c:v>
                </c:pt>
                <c:pt idx="2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19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4-49B8-BF8F-86A525405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956416"/>
        <c:axId val="546035760"/>
      </c:barChart>
      <c:catAx>
        <c:axId val="3529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6035760"/>
        <c:crosses val="autoZero"/>
        <c:auto val="1"/>
        <c:lblAlgn val="ctr"/>
        <c:lblOffset val="100"/>
        <c:noMultiLvlLbl val="0"/>
      </c:catAx>
      <c:valAx>
        <c:axId val="5460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31631397637794"/>
          <c:y val="0.43402187290711902"/>
          <c:w val="0.30968368602362206"/>
          <c:h val="0.18660161253681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100-200 балів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100-123,5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10.5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A-438A-8756-7885F15F7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124-135,5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</c:v>
                </c:pt>
                <c:pt idx="1">
                  <c:v>15.8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A-438A-8756-7885F15F77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136-150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</c:v>
                </c:pt>
                <c:pt idx="1">
                  <c:v>31.6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A-438A-8756-7885F15F77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150,5-161,5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20</c:v>
                </c:pt>
                <c:pt idx="1">
                  <c:v>10.5</c:v>
                </c:pt>
                <c:pt idx="2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A-438A-8756-7885F15F775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162-172,5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21</c:v>
                </c:pt>
                <c:pt idx="2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A-438A-8756-7885F15F775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173-183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5.3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BA-438A-8756-7885F15F775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183,5-190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0</c:v>
                </c:pt>
                <c:pt idx="1">
                  <c:v>5.3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A-438A-8756-7885F15F775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190,5-195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BA-438A-8756-7885F15F77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195,5-199,5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BA-438A-8756-7885F15F775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BA-438A-8756-7885F15F7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2960576"/>
        <c:axId val="358585216"/>
      </c:barChart>
      <c:catAx>
        <c:axId val="3529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8585216"/>
        <c:crosses val="autoZero"/>
        <c:auto val="1"/>
        <c:lblAlgn val="ctr"/>
        <c:lblOffset val="100"/>
        <c:noMultiLvlLbl val="0"/>
      </c:catAx>
      <c:valAx>
        <c:axId val="35858521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accent1">
                  <a:alpha val="0"/>
                </a:schemeClr>
              </a:solidFill>
              <a:round/>
              <a:tailEnd w="lg" len="lg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60576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r"/>
      <c:layout>
        <c:manualLayout>
          <c:xMode val="edge"/>
          <c:yMode val="edge"/>
          <c:x val="0.80764260383482611"/>
          <c:y val="9.0872047244094492E-2"/>
          <c:w val="0.1847238083789145"/>
          <c:h val="0.82132545931758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/>
      </a:pPr>
      <a:endParaRPr lang="uk-UA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ЗНО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</c:v>
                </c:pt>
                <c:pt idx="1">
                  <c:v>29</c:v>
                </c:pt>
                <c:pt idx="2">
                  <c:v>27</c:v>
                </c:pt>
                <c:pt idx="3">
                  <c:v>22</c:v>
                </c:pt>
                <c:pt idx="4">
                  <c:v>17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4-49B8-BF8F-86A525405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учнів,які взяли участь у тестування з англійської мови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ступенів"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5</c:v>
                </c:pt>
                <c:pt idx="3">
                  <c:v>10</c:v>
                </c:pt>
                <c:pt idx="4">
                  <c:v>16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4-49B8-BF8F-86A525405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Кількість учнів, які не подолали поріг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ступенів"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44-49B8-BF8F-86A525405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956416"/>
        <c:axId val="546035760"/>
      </c:barChart>
      <c:catAx>
        <c:axId val="3529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6035760"/>
        <c:crosses val="autoZero"/>
        <c:auto val="1"/>
        <c:lblAlgn val="ctr"/>
        <c:lblOffset val="100"/>
        <c:noMultiLvlLbl val="0"/>
      </c:catAx>
      <c:valAx>
        <c:axId val="5460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31631397637794"/>
          <c:y val="0.43402187290711902"/>
          <c:w val="0.30968368602362206"/>
          <c:h val="0.27990241880521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100-200 балів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A-438A-8756-7885F15F7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100-120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A-438A-8756-7885F15F77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120-140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A-438A-8756-7885F15F77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140-160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A-438A-8756-7885F15F775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160-180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A-438A-8756-7885F15F775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180-200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BA-438A-8756-7885F15F775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Лист1!$H$2:$H$7</c:f>
            </c:numRef>
          </c:val>
          <c:extLst>
            <c:ext xmlns:c16="http://schemas.microsoft.com/office/drawing/2014/chart" uri="{C3380CC4-5D6E-409C-BE32-E72D297353CC}">
              <c16:uniqueId val="{00000006-F5BA-438A-8756-7885F15F775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Лист1!$I$2:$I$7</c:f>
            </c:numRef>
          </c:val>
          <c:extLst>
            <c:ext xmlns:c16="http://schemas.microsoft.com/office/drawing/2014/chart" uri="{C3380CC4-5D6E-409C-BE32-E72D297353CC}">
              <c16:uniqueId val="{00000007-F5BA-438A-8756-7885F15F77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Лист1!$J$2:$J$7</c:f>
            </c:numRef>
          </c:val>
          <c:extLst>
            <c:ext xmlns:c16="http://schemas.microsoft.com/office/drawing/2014/chart" uri="{C3380CC4-5D6E-409C-BE32-E72D297353CC}">
              <c16:uniqueId val="{00000008-F5BA-438A-8756-7885F15F775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Лист1!$K$2:$K$7</c:f>
            </c:numRef>
          </c:val>
          <c:extLst>
            <c:ext xmlns:c16="http://schemas.microsoft.com/office/drawing/2014/chart" uri="{C3380CC4-5D6E-409C-BE32-E72D297353CC}">
              <c16:uniqueId val="{00000009-F5BA-438A-8756-7885F15F7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2960576"/>
        <c:axId val="358585216"/>
      </c:barChart>
      <c:catAx>
        <c:axId val="3529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8585216"/>
        <c:crosses val="autoZero"/>
        <c:auto val="1"/>
        <c:lblAlgn val="l"/>
        <c:lblOffset val="100"/>
        <c:noMultiLvlLbl val="0"/>
      </c:catAx>
      <c:valAx>
        <c:axId val="35858521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accent1">
                  <a:alpha val="0"/>
                </a:schemeClr>
              </a:solidFill>
              <a:round/>
              <a:tailEnd w="lg" len="lg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60576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r"/>
      <c:layout>
        <c:manualLayout>
          <c:xMode val="edge"/>
          <c:yMode val="edge"/>
          <c:x val="0.80764260383482611"/>
          <c:y val="9.0872047244094492E-2"/>
          <c:w val="0.1847238083789145"/>
          <c:h val="0.82132545931758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/>
      </a:pPr>
      <a:endParaRPr lang="uk-UA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100-200 балів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14.29</c:v>
                </c:pt>
                <c:pt idx="2">
                  <c:v>40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A-438A-8756-7885F15F7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100-120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25</c:v>
                </c:pt>
                <c:pt idx="1">
                  <c:v>0</c:v>
                </c:pt>
                <c:pt idx="2">
                  <c:v>20</c:v>
                </c:pt>
                <c:pt idx="3">
                  <c:v>30</c:v>
                </c:pt>
                <c:pt idx="4">
                  <c:v>6.25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A-438A-8756-7885F15F77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120-140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50</c:v>
                </c:pt>
                <c:pt idx="1">
                  <c:v>14.29</c:v>
                </c:pt>
                <c:pt idx="2">
                  <c:v>40</c:v>
                </c:pt>
                <c:pt idx="3">
                  <c:v>30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A-438A-8756-7885F15F77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140-160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1">
                  <c:v>42.86</c:v>
                </c:pt>
                <c:pt idx="2">
                  <c:v>0</c:v>
                </c:pt>
                <c:pt idx="3">
                  <c:v>0</c:v>
                </c:pt>
                <c:pt idx="4">
                  <c:v>18.75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A-438A-8756-7885F15F775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160-180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14.29</c:v>
                </c:pt>
                <c:pt idx="2">
                  <c:v>0</c:v>
                </c:pt>
                <c:pt idx="3">
                  <c:v>30</c:v>
                </c:pt>
                <c:pt idx="4">
                  <c:v>56.25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A-438A-8756-7885F15F775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180-200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0</c:v>
                </c:pt>
                <c:pt idx="1">
                  <c:v>14.29</c:v>
                </c:pt>
                <c:pt idx="2">
                  <c:v>0</c:v>
                </c:pt>
                <c:pt idx="3">
                  <c:v>0</c:v>
                </c:pt>
                <c:pt idx="4">
                  <c:v>18.75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BA-438A-8756-7885F15F775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Лист1!$H$2:$H$7</c:f>
            </c:numRef>
          </c:val>
          <c:extLst>
            <c:ext xmlns:c16="http://schemas.microsoft.com/office/drawing/2014/chart" uri="{C3380CC4-5D6E-409C-BE32-E72D297353CC}">
              <c16:uniqueId val="{00000006-F5BA-438A-8756-7885F15F775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Лист1!$I$2:$I$7</c:f>
            </c:numRef>
          </c:val>
          <c:extLst>
            <c:ext xmlns:c16="http://schemas.microsoft.com/office/drawing/2014/chart" uri="{C3380CC4-5D6E-409C-BE32-E72D297353CC}">
              <c16:uniqueId val="{00000007-F5BA-438A-8756-7885F15F77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Лист1!$J$2:$J$7</c:f>
            </c:numRef>
          </c:val>
          <c:extLst>
            <c:ext xmlns:c16="http://schemas.microsoft.com/office/drawing/2014/chart" uri="{C3380CC4-5D6E-409C-BE32-E72D297353CC}">
              <c16:uniqueId val="{00000008-F5BA-438A-8756-7885F15F775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Лист1!$K$2:$K$7</c:f>
            </c:numRef>
          </c:val>
          <c:extLst>
            <c:ext xmlns:c16="http://schemas.microsoft.com/office/drawing/2014/chart" uri="{C3380CC4-5D6E-409C-BE32-E72D297353CC}">
              <c16:uniqueId val="{00000009-F5BA-438A-8756-7885F15F7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2960576"/>
        <c:axId val="358585216"/>
      </c:barChart>
      <c:catAx>
        <c:axId val="3529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8585216"/>
        <c:crosses val="autoZero"/>
        <c:auto val="1"/>
        <c:lblAlgn val="l"/>
        <c:lblOffset val="100"/>
        <c:noMultiLvlLbl val="0"/>
      </c:catAx>
      <c:valAx>
        <c:axId val="35858521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accent1">
                  <a:alpha val="0"/>
                </a:schemeClr>
              </a:solidFill>
              <a:round/>
              <a:tailEnd w="lg" len="lg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60576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r"/>
      <c:layout>
        <c:manualLayout>
          <c:xMode val="edge"/>
          <c:yMode val="edge"/>
          <c:x val="0.80764260383482611"/>
          <c:y val="9.0872047244094492E-2"/>
          <c:w val="0.1847238083789145"/>
          <c:h val="0.82132545931758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/>
      </a:pPr>
      <a:endParaRPr lang="uk-UA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ЗНО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Комунальний заклад "Канівська загальноосвітня санаторна школа-інтернат І-ІІІ ступенів"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20</c:v>
                </c:pt>
                <c:pt idx="2">
                  <c:v>14</c:v>
                </c:pt>
                <c:pt idx="3">
                  <c:v>41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4-49B8-BF8F-86A525405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учнів,які взяли участь у тестування з англійської мови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Комунальний заклад "Канівська загальноосвітня санаторна школа-інтернат І-ІІІ ступенів"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4-49B8-BF8F-86A525405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Кількість учнів, які не подолали поріг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Комунальний заклад "Канівська загальноосвітня санаторна школа-інтернат І-ІІІ ступенів"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44-49B8-BF8F-86A525405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956416"/>
        <c:axId val="546035760"/>
      </c:barChart>
      <c:catAx>
        <c:axId val="3529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6035760"/>
        <c:crosses val="autoZero"/>
        <c:auto val="1"/>
        <c:lblAlgn val="ctr"/>
        <c:lblOffset val="100"/>
        <c:noMultiLvlLbl val="0"/>
      </c:catAx>
      <c:valAx>
        <c:axId val="5460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31631397637794"/>
          <c:y val="0.43402187290711902"/>
          <c:w val="0.30968368602362206"/>
          <c:h val="0.27990241880521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100-200 балів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A-438A-8756-7885F15F7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100-120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40</c:v>
                </c:pt>
                <c:pt idx="2">
                  <c:v>0</c:v>
                </c:pt>
                <c:pt idx="3">
                  <c:v>10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A-438A-8756-7885F15F77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120-140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100</c:v>
                </c:pt>
                <c:pt idx="3">
                  <c:v>30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A-438A-8756-7885F15F77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140-160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40</c:v>
                </c:pt>
                <c:pt idx="2">
                  <c:v>0</c:v>
                </c:pt>
                <c:pt idx="3">
                  <c:v>20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A-438A-8756-7885F15F775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160-180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80</c:v>
                </c:pt>
                <c:pt idx="1">
                  <c:v>0</c:v>
                </c:pt>
                <c:pt idx="2">
                  <c:v>0</c:v>
                </c:pt>
                <c:pt idx="3">
                  <c:v>20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A-438A-8756-7885F15F775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180-200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BA-438A-8756-7885F15F775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Лист1!$H$2:$H$7</c:f>
            </c:numRef>
          </c:val>
          <c:extLst>
            <c:ext xmlns:c16="http://schemas.microsoft.com/office/drawing/2014/chart" uri="{C3380CC4-5D6E-409C-BE32-E72D297353CC}">
              <c16:uniqueId val="{00000006-F5BA-438A-8756-7885F15F775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Лист1!$I$2:$I$7</c:f>
            </c:numRef>
          </c:val>
          <c:extLst>
            <c:ext xmlns:c16="http://schemas.microsoft.com/office/drawing/2014/chart" uri="{C3380CC4-5D6E-409C-BE32-E72D297353CC}">
              <c16:uniqueId val="{00000007-F5BA-438A-8756-7885F15F77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Лист1!$J$2:$J$7</c:f>
            </c:numRef>
          </c:val>
          <c:extLst>
            <c:ext xmlns:c16="http://schemas.microsoft.com/office/drawing/2014/chart" uri="{C3380CC4-5D6E-409C-BE32-E72D297353CC}">
              <c16:uniqueId val="{00000008-F5BA-438A-8756-7885F15F775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5">
                  <c:v>Комунальний заклад "Канівська загальноосвітня санаторна школа-інтернат І-ІІІ ступенів </c:v>
                </c:pt>
              </c:strCache>
            </c:strRef>
          </c:cat>
          <c:val>
            <c:numRef>
              <c:f>Лист1!$K$2:$K$7</c:f>
            </c:numRef>
          </c:val>
          <c:extLst>
            <c:ext xmlns:c16="http://schemas.microsoft.com/office/drawing/2014/chart" uri="{C3380CC4-5D6E-409C-BE32-E72D297353CC}">
              <c16:uniqueId val="{00000009-F5BA-438A-8756-7885F15F7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2960576"/>
        <c:axId val="358585216"/>
      </c:barChart>
      <c:catAx>
        <c:axId val="3529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8585216"/>
        <c:crosses val="autoZero"/>
        <c:auto val="1"/>
        <c:lblAlgn val="l"/>
        <c:lblOffset val="100"/>
        <c:noMultiLvlLbl val="0"/>
      </c:catAx>
      <c:valAx>
        <c:axId val="35858521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accent1">
                  <a:alpha val="0"/>
                </a:schemeClr>
              </a:solidFill>
              <a:round/>
              <a:tailEnd w="lg" len="lg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60576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r"/>
      <c:layout>
        <c:manualLayout>
          <c:xMode val="edge"/>
          <c:yMode val="edge"/>
          <c:x val="0.80764260383482611"/>
          <c:y val="9.0872047244094492E-2"/>
          <c:w val="0.1847238083789145"/>
          <c:h val="0.82132545931758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ЗНО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</c:v>
                </c:pt>
                <c:pt idx="1">
                  <c:v>26</c:v>
                </c:pt>
                <c:pt idx="2">
                  <c:v>17</c:v>
                </c:pt>
                <c:pt idx="3">
                  <c:v>43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4-49B8-BF8F-86A525405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учнів,які взяли участь у тестування з англійської мови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2</c:v>
                </c:pt>
                <c:pt idx="3">
                  <c:v>10</c:v>
                </c:pt>
                <c:pt idx="4">
                  <c:v>9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4-49B8-BF8F-86A525405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Кількість учнів, які не подолали поріг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44-49B8-BF8F-86A525405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956416"/>
        <c:axId val="546035760"/>
      </c:barChart>
      <c:catAx>
        <c:axId val="3529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6035760"/>
        <c:crosses val="autoZero"/>
        <c:auto val="1"/>
        <c:lblAlgn val="ctr"/>
        <c:lblOffset val="100"/>
        <c:noMultiLvlLbl val="0"/>
      </c:catAx>
      <c:valAx>
        <c:axId val="5460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31631397637794"/>
          <c:y val="0.43402187290711902"/>
          <c:w val="0.30968368602362206"/>
          <c:h val="0.27990241880521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100-200 балів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A-438A-8756-7885F15F7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100-120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A-438A-8756-7885F15F77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120-140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A-438A-8756-7885F15F77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140-160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A-438A-8756-7885F15F775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160-180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A-438A-8756-7885F15F775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180-200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BA-438A-8756-7885F15F775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Лист1!$H$2:$H$7</c:f>
            </c:numRef>
          </c:val>
          <c:extLst>
            <c:ext xmlns:c16="http://schemas.microsoft.com/office/drawing/2014/chart" uri="{C3380CC4-5D6E-409C-BE32-E72D297353CC}">
              <c16:uniqueId val="{00000006-F5BA-438A-8756-7885F15F775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Лист1!$I$2:$I$7</c:f>
            </c:numRef>
          </c:val>
          <c:extLst>
            <c:ext xmlns:c16="http://schemas.microsoft.com/office/drawing/2014/chart" uri="{C3380CC4-5D6E-409C-BE32-E72D297353CC}">
              <c16:uniqueId val="{00000007-F5BA-438A-8756-7885F15F77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Лист1!$J$2:$J$7</c:f>
            </c:numRef>
          </c:val>
          <c:extLst>
            <c:ext xmlns:c16="http://schemas.microsoft.com/office/drawing/2014/chart" uri="{C3380CC4-5D6E-409C-BE32-E72D297353CC}">
              <c16:uniqueId val="{00000008-F5BA-438A-8756-7885F15F775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  <c:pt idx="5">
                  <c:v>Комунальний заклад "Канівська загальноосвітня санаторна школа-інтернат І-ІІІ ступенів Черкаської обласної ради"</c:v>
                </c:pt>
              </c:strCache>
            </c:strRef>
          </c:cat>
          <c:val>
            <c:numRef>
              <c:f>Лист1!$K$2:$K$7</c:f>
            </c:numRef>
          </c:val>
          <c:extLst>
            <c:ext xmlns:c16="http://schemas.microsoft.com/office/drawing/2014/chart" uri="{C3380CC4-5D6E-409C-BE32-E72D297353CC}">
              <c16:uniqueId val="{00000009-F5BA-438A-8756-7885F15F7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2960576"/>
        <c:axId val="358585216"/>
      </c:barChart>
      <c:catAx>
        <c:axId val="3529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8585216"/>
        <c:crosses val="autoZero"/>
        <c:auto val="1"/>
        <c:lblAlgn val="l"/>
        <c:lblOffset val="100"/>
        <c:noMultiLvlLbl val="0"/>
      </c:catAx>
      <c:valAx>
        <c:axId val="35858521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accent1">
                  <a:alpha val="0"/>
                </a:schemeClr>
              </a:solidFill>
              <a:round/>
              <a:tailEnd w="lg" len="lg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60576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r"/>
      <c:layout>
        <c:manualLayout>
          <c:xMode val="edge"/>
          <c:yMode val="edge"/>
          <c:x val="0.80764260383482611"/>
          <c:y val="9.0872047244094492E-2"/>
          <c:w val="0.1847238083789145"/>
          <c:h val="0.82132545931758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ЗНО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</c:v>
                </c:pt>
                <c:pt idx="1">
                  <c:v>31</c:v>
                </c:pt>
                <c:pt idx="2">
                  <c:v>20</c:v>
                </c:pt>
                <c:pt idx="3">
                  <c:v>51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4-49B8-BF8F-86A525405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учнів,які взяли участь у тестування з англійської мови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1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4-49B8-BF8F-86A525405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Кількість учнів, які не подолали поріг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імені Івана Франка</c:v>
                </c:pt>
                <c:pt idx="1">
                  <c:v>Канівська загальноосвітня школа І-ІІІ ступенів №1 імені Т.Г.Шевченка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44-49B8-BF8F-86A525405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956416"/>
        <c:axId val="546035760"/>
      </c:barChart>
      <c:catAx>
        <c:axId val="3529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6035760"/>
        <c:crosses val="autoZero"/>
        <c:auto val="1"/>
        <c:lblAlgn val="ctr"/>
        <c:lblOffset val="100"/>
        <c:noMultiLvlLbl val="0"/>
      </c:catAx>
      <c:valAx>
        <c:axId val="5460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31631397637794"/>
          <c:y val="0.43402187290711902"/>
          <c:w val="0.30968368602362206"/>
          <c:h val="0.27990241880521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100-200 балів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A-438A-8756-7885F15F7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100-120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A-438A-8756-7885F15F77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120-140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A-438A-8756-7885F15F77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140-160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A-438A-8756-7885F15F775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160-180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A-438A-8756-7885F15F775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180-200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BA-438A-8756-7885F15F775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Лист1!$H$2:$H$7</c:f>
            </c:numRef>
          </c:val>
          <c:extLst>
            <c:ext xmlns:c16="http://schemas.microsoft.com/office/drawing/2014/chart" uri="{C3380CC4-5D6E-409C-BE32-E72D297353CC}">
              <c16:uniqueId val="{00000006-F5BA-438A-8756-7885F15F775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Лист1!$I$2:$I$7</c:f>
            </c:numRef>
          </c:val>
          <c:extLst>
            <c:ext xmlns:c16="http://schemas.microsoft.com/office/drawing/2014/chart" uri="{C3380CC4-5D6E-409C-BE32-E72D297353CC}">
              <c16:uniqueId val="{00000007-F5BA-438A-8756-7885F15F77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Лист1!$J$2:$J$7</c:f>
            </c:numRef>
          </c:val>
          <c:extLst>
            <c:ext xmlns:c16="http://schemas.microsoft.com/office/drawing/2014/chart" uri="{C3380CC4-5D6E-409C-BE32-E72D297353CC}">
              <c16:uniqueId val="{00000008-F5BA-438A-8756-7885F15F775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Канівська гімназія ім. Івана Франка</c:v>
                </c:pt>
                <c:pt idx="1">
                  <c:v>Канівська загальноосвітня школа І-ІІІ ступенів №1 ім. Т. Шевченка</c:v>
                </c:pt>
                <c:pt idx="2">
                  <c:v>Канівська загальноосвітня школа І-ІІІ ступенів №3</c:v>
                </c:pt>
                <c:pt idx="3">
                  <c:v>Канівська загальноосвітня школа І-ІІІ ступенів №4</c:v>
                </c:pt>
                <c:pt idx="4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Лист1!$K$2:$K$7</c:f>
            </c:numRef>
          </c:val>
          <c:extLst>
            <c:ext xmlns:c16="http://schemas.microsoft.com/office/drawing/2014/chart" uri="{C3380CC4-5D6E-409C-BE32-E72D297353CC}">
              <c16:uniqueId val="{00000009-F5BA-438A-8756-7885F15F7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2960576"/>
        <c:axId val="358585216"/>
      </c:barChart>
      <c:catAx>
        <c:axId val="3529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8585216"/>
        <c:crosses val="autoZero"/>
        <c:auto val="1"/>
        <c:lblAlgn val="l"/>
        <c:lblOffset val="100"/>
        <c:noMultiLvlLbl val="0"/>
      </c:catAx>
      <c:valAx>
        <c:axId val="35858521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accent1">
                  <a:alpha val="0"/>
                </a:schemeClr>
              </a:solidFill>
              <a:round/>
              <a:tailEnd w="lg" len="lg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60576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r"/>
      <c:layout>
        <c:manualLayout>
          <c:xMode val="edge"/>
          <c:yMode val="edge"/>
          <c:x val="0.80764260383482611"/>
          <c:y val="9.0872047244094492E-2"/>
          <c:w val="0.1847238083789145"/>
          <c:h val="0.82132545931758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ЗНО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Канівська гімназія імені Івана Франка</c:v>
                </c:pt>
                <c:pt idx="1">
                  <c:v>Канівські загальноосвітні школи </c:v>
                </c:pt>
                <c:pt idx="2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154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4-49B8-BF8F-86A525405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учнів,які взяли участь у тестування з англійської мови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Канівська гімназія імені Івана Франка</c:v>
                </c:pt>
                <c:pt idx="1">
                  <c:v>Канівські загальноосвітні школи </c:v>
                </c:pt>
                <c:pt idx="2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18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4-49B8-BF8F-86A525405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956416"/>
        <c:axId val="546035760"/>
      </c:barChart>
      <c:catAx>
        <c:axId val="3529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6035760"/>
        <c:crosses val="autoZero"/>
        <c:auto val="1"/>
        <c:lblAlgn val="ctr"/>
        <c:lblOffset val="100"/>
        <c:noMultiLvlLbl val="0"/>
      </c:catAx>
      <c:valAx>
        <c:axId val="5460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31631397637794"/>
          <c:y val="0.43402187290711902"/>
          <c:w val="0.30968368602362206"/>
          <c:h val="0.18660161253681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100-200 балів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100-123,5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A-438A-8756-7885F15F7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124-135,5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22.2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A-438A-8756-7885F15F77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136-150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27.3</c:v>
                </c:pt>
                <c:pt idx="1">
                  <c:v>22.2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A-438A-8756-7885F15F77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150,5-161,5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25</c:v>
                </c:pt>
                <c:pt idx="1">
                  <c:v>16.7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A-438A-8756-7885F15F775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162-172,5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75</c:v>
                </c:pt>
                <c:pt idx="1">
                  <c:v>33.299999999999997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A-438A-8756-7885F15F775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173-183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5.6</c:v>
                </c:pt>
                <c:pt idx="2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BA-438A-8756-7885F15F775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183,5-190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A-438A-8756-7885F15F775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190,5-195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BA-438A-8756-7885F15F77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195,5-199,5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BA-438A-8756-7885F15F775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гімназія</c:v>
                </c:pt>
                <c:pt idx="1">
                  <c:v>середні загальноосвітні школи</c:v>
                </c:pt>
                <c:pt idx="2">
                  <c:v>спеціалізована школа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BA-438A-8756-7885F15F7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2960576"/>
        <c:axId val="358585216"/>
      </c:barChart>
      <c:catAx>
        <c:axId val="3529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8585216"/>
        <c:crosses val="autoZero"/>
        <c:auto val="1"/>
        <c:lblAlgn val="ctr"/>
        <c:lblOffset val="100"/>
        <c:noMultiLvlLbl val="0"/>
      </c:catAx>
      <c:valAx>
        <c:axId val="35858521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accent1">
                  <a:alpha val="0"/>
                </a:schemeClr>
              </a:solidFill>
              <a:round/>
              <a:tailEnd w="lg" len="lg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60576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r"/>
      <c:layout>
        <c:manualLayout>
          <c:xMode val="edge"/>
          <c:yMode val="edge"/>
          <c:x val="0.80764260383482611"/>
          <c:y val="9.0872047244094492E-2"/>
          <c:w val="0.1847238083789145"/>
          <c:h val="0.82132545931758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ЗНО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Канівська гімназія імені Івана Франка</c:v>
                </c:pt>
                <c:pt idx="1">
                  <c:v>Канівські загальноосвітні школи </c:v>
                </c:pt>
                <c:pt idx="2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139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4-49B8-BF8F-86A525405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учнів,які взяли участь у тестування з англійської мови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Канівська гімназія імені Івана Франка</c:v>
                </c:pt>
                <c:pt idx="1">
                  <c:v>Канівські загальноосвітні школи </c:v>
                </c:pt>
                <c:pt idx="2">
                  <c:v>Канівська спеціалізована школа І-ІІІ ступенів №6 з поглибленим вивченням іноземних мов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25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4-49B8-BF8F-86A525405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956416"/>
        <c:axId val="546035760"/>
      </c:barChart>
      <c:catAx>
        <c:axId val="3529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6035760"/>
        <c:crosses val="autoZero"/>
        <c:auto val="1"/>
        <c:lblAlgn val="ctr"/>
        <c:lblOffset val="100"/>
        <c:noMultiLvlLbl val="0"/>
      </c:catAx>
      <c:valAx>
        <c:axId val="5460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29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31631397637794"/>
          <c:y val="0.43402187290711902"/>
          <c:w val="0.30968368602362206"/>
          <c:h val="0.18660161253681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05.03.2021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05.03.2021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05.03.2021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05.03.2021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05.03.2021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8686" y="1310656"/>
            <a:ext cx="6650264" cy="3000087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сесії</a:t>
            </a:r>
            <a:r>
              <a:rPr lang="ru-RU" dirty="0"/>
              <a:t> ЗНО</a:t>
            </a:r>
            <a:br>
              <a:rPr lang="ru-RU" dirty="0"/>
            </a:br>
            <a:r>
              <a:rPr lang="ru-RU" sz="3600" dirty="0"/>
              <a:t>з предмету </a:t>
            </a:r>
            <a:br>
              <a:rPr lang="ru-RU" sz="3600" dirty="0"/>
            </a:br>
            <a:r>
              <a:rPr lang="ru-RU" sz="3600" dirty="0"/>
              <a:t>«</a:t>
            </a:r>
            <a:r>
              <a:rPr lang="ru-RU" sz="3600" dirty="0" err="1"/>
              <a:t>Англійська</a:t>
            </a:r>
            <a:r>
              <a:rPr lang="ru-RU" sz="3600" dirty="0"/>
              <a:t> </a:t>
            </a:r>
            <a:r>
              <a:rPr lang="ru-RU" sz="3600" dirty="0" err="1"/>
              <a:t>мова</a:t>
            </a:r>
            <a:r>
              <a:rPr lang="ru-RU" sz="3600" dirty="0"/>
              <a:t>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Інформацію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Ірина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Даценко, заступник директора з НВР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14F84-FED4-490C-8F97-7EA21D89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Результати ЗНО </a:t>
            </a:r>
            <a:r>
              <a:rPr lang="uk-UA" dirty="0" smtClean="0"/>
              <a:t>2018 </a:t>
            </a:r>
            <a:r>
              <a:rPr lang="uk-UA" dirty="0"/>
              <a:t>рік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BC58F4-E38B-4CCE-857E-8A9DB4358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357403"/>
              </p:ext>
            </p:extLst>
          </p:nvPr>
        </p:nvGraphicFramePr>
        <p:xfrm>
          <a:off x="986971" y="1556657"/>
          <a:ext cx="10098611" cy="4002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858C-B9CC-48FA-B263-6859F5763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8" y="1390651"/>
            <a:ext cx="3869635" cy="2426457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4BA159-098D-4203-8AD6-D2BB66E27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183" y="4589650"/>
            <a:ext cx="4289566" cy="955565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Результати ЗНО</a:t>
            </a:r>
            <a:br>
              <a:rPr lang="uk-UA" sz="3600" dirty="0"/>
            </a:br>
            <a:r>
              <a:rPr lang="uk-UA" sz="3600" dirty="0"/>
              <a:t>2009 рік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09A1960-9DB0-4103-8099-9117881F9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8749" y="1205948"/>
            <a:ext cx="7633252" cy="4313312"/>
          </a:xfrm>
        </p:spPr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E17285-BA56-478F-AAC0-D0B73507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514513"/>
              </p:ext>
            </p:extLst>
          </p:nvPr>
        </p:nvGraphicFramePr>
        <p:xfrm>
          <a:off x="0" y="1265890"/>
          <a:ext cx="12192000" cy="324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288">
                  <a:extLst>
                    <a:ext uri="{9D8B030D-6E8A-4147-A177-3AD203B41FA5}">
                      <a16:colId xmlns:a16="http://schemas.microsoft.com/office/drawing/2014/main" val="424224067"/>
                    </a:ext>
                  </a:extLst>
                </a:gridCol>
                <a:gridCol w="1099926">
                  <a:extLst>
                    <a:ext uri="{9D8B030D-6E8A-4147-A177-3AD203B41FA5}">
                      <a16:colId xmlns:a16="http://schemas.microsoft.com/office/drawing/2014/main" val="1229462217"/>
                    </a:ext>
                  </a:extLst>
                </a:gridCol>
                <a:gridCol w="1325221">
                  <a:extLst>
                    <a:ext uri="{9D8B030D-6E8A-4147-A177-3AD203B41FA5}">
                      <a16:colId xmlns:a16="http://schemas.microsoft.com/office/drawing/2014/main" val="903190509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3844971034"/>
                    </a:ext>
                  </a:extLst>
                </a:gridCol>
                <a:gridCol w="781879">
                  <a:extLst>
                    <a:ext uri="{9D8B030D-6E8A-4147-A177-3AD203B41FA5}">
                      <a16:colId xmlns:a16="http://schemas.microsoft.com/office/drawing/2014/main" val="1608963529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2600052149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3380411901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304331958"/>
                    </a:ext>
                  </a:extLst>
                </a:gridCol>
                <a:gridCol w="715614">
                  <a:extLst>
                    <a:ext uri="{9D8B030D-6E8A-4147-A177-3AD203B41FA5}">
                      <a16:colId xmlns:a16="http://schemas.microsoft.com/office/drawing/2014/main" val="2731381313"/>
                    </a:ext>
                  </a:extLst>
                </a:gridCol>
                <a:gridCol w="882332">
                  <a:extLst>
                    <a:ext uri="{9D8B030D-6E8A-4147-A177-3AD203B41FA5}">
                      <a16:colId xmlns:a16="http://schemas.microsoft.com/office/drawing/2014/main" val="1099929595"/>
                    </a:ext>
                  </a:extLst>
                </a:gridCol>
                <a:gridCol w="880211">
                  <a:extLst>
                    <a:ext uri="{9D8B030D-6E8A-4147-A177-3AD203B41FA5}">
                      <a16:colId xmlns:a16="http://schemas.microsoft.com/office/drawing/2014/main" val="3797453376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489683481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903226837"/>
                    </a:ext>
                  </a:extLst>
                </a:gridCol>
              </a:tblGrid>
              <a:tr h="867006"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Назва освітнього закладу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Загальна кількість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учасників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Кількість учасників «англійська мова»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100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124 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135,5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135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150,5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162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172, 5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173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183,5 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190, 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195,5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200 балів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20624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Спеціалізована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69751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Середні загальноосвітні заклади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291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гімназія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5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2009</a:t>
            </a:r>
            <a:endParaRPr lang="uk-UA" sz="32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99461F6-8613-4E46-ADA7-54A61A818439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82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14F84-FED4-490C-8F97-7EA21D89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Результати ЗНО 2009 рік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BC58F4-E38B-4CCE-857E-8A9DB4358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907464"/>
              </p:ext>
            </p:extLst>
          </p:nvPr>
        </p:nvGraphicFramePr>
        <p:xfrm>
          <a:off x="1103382" y="1556657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858C-B9CC-48FA-B263-6859F5763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8" y="1390651"/>
            <a:ext cx="3869635" cy="2426457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4BA159-098D-4203-8AD6-D2BB66E27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183" y="4589650"/>
            <a:ext cx="4289566" cy="955565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Результати ЗНО</a:t>
            </a:r>
            <a:br>
              <a:rPr lang="uk-UA" sz="3600" dirty="0"/>
            </a:br>
            <a:r>
              <a:rPr lang="uk-UA" sz="3600" dirty="0"/>
              <a:t>2010 рік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09A1960-9DB0-4103-8099-9117881F9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8749" y="1205948"/>
            <a:ext cx="7633252" cy="4313312"/>
          </a:xfrm>
        </p:spPr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E17285-BA56-478F-AAC0-D0B73507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83788"/>
              </p:ext>
            </p:extLst>
          </p:nvPr>
        </p:nvGraphicFramePr>
        <p:xfrm>
          <a:off x="0" y="1265890"/>
          <a:ext cx="12192000" cy="324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288">
                  <a:extLst>
                    <a:ext uri="{9D8B030D-6E8A-4147-A177-3AD203B41FA5}">
                      <a16:colId xmlns:a16="http://schemas.microsoft.com/office/drawing/2014/main" val="424224067"/>
                    </a:ext>
                  </a:extLst>
                </a:gridCol>
                <a:gridCol w="1099926">
                  <a:extLst>
                    <a:ext uri="{9D8B030D-6E8A-4147-A177-3AD203B41FA5}">
                      <a16:colId xmlns:a16="http://schemas.microsoft.com/office/drawing/2014/main" val="1229462217"/>
                    </a:ext>
                  </a:extLst>
                </a:gridCol>
                <a:gridCol w="1325221">
                  <a:extLst>
                    <a:ext uri="{9D8B030D-6E8A-4147-A177-3AD203B41FA5}">
                      <a16:colId xmlns:a16="http://schemas.microsoft.com/office/drawing/2014/main" val="903190509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3844971034"/>
                    </a:ext>
                  </a:extLst>
                </a:gridCol>
                <a:gridCol w="781879">
                  <a:extLst>
                    <a:ext uri="{9D8B030D-6E8A-4147-A177-3AD203B41FA5}">
                      <a16:colId xmlns:a16="http://schemas.microsoft.com/office/drawing/2014/main" val="1608963529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2600052149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3380411901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304331958"/>
                    </a:ext>
                  </a:extLst>
                </a:gridCol>
                <a:gridCol w="715614">
                  <a:extLst>
                    <a:ext uri="{9D8B030D-6E8A-4147-A177-3AD203B41FA5}">
                      <a16:colId xmlns:a16="http://schemas.microsoft.com/office/drawing/2014/main" val="2731381313"/>
                    </a:ext>
                  </a:extLst>
                </a:gridCol>
                <a:gridCol w="882332">
                  <a:extLst>
                    <a:ext uri="{9D8B030D-6E8A-4147-A177-3AD203B41FA5}">
                      <a16:colId xmlns:a16="http://schemas.microsoft.com/office/drawing/2014/main" val="1099929595"/>
                    </a:ext>
                  </a:extLst>
                </a:gridCol>
                <a:gridCol w="880211">
                  <a:extLst>
                    <a:ext uri="{9D8B030D-6E8A-4147-A177-3AD203B41FA5}">
                      <a16:colId xmlns:a16="http://schemas.microsoft.com/office/drawing/2014/main" val="3797453376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489683481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903226837"/>
                    </a:ext>
                  </a:extLst>
                </a:gridCol>
              </a:tblGrid>
              <a:tr h="867006"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Назва освітнього закладу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Загальна кількість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учасників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Кількість учасників «англійська мова»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100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124 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135,5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135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150,5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162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172, 5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173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183,5 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190, 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195,5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200 балів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20624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Спеціалізована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4,7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69751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Середні загальноосвітні заклади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4,0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291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гімназія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2010</a:t>
            </a:r>
            <a:endParaRPr lang="uk-UA" sz="32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99461F6-8613-4E46-ADA7-54A61A818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4439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39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14F84-FED4-490C-8F97-7EA21D89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Результати ЗНО 2010 рік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BC58F4-E38B-4CCE-857E-8A9DB4358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444061"/>
              </p:ext>
            </p:extLst>
          </p:nvPr>
        </p:nvGraphicFramePr>
        <p:xfrm>
          <a:off x="1103382" y="1556657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64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858C-B9CC-48FA-B263-6859F5763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8" y="1390651"/>
            <a:ext cx="3869635" cy="2426457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4BA159-098D-4203-8AD6-D2BB66E27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183" y="4589650"/>
            <a:ext cx="4289566" cy="955565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Результати ЗНО</a:t>
            </a:r>
            <a:br>
              <a:rPr lang="uk-UA" sz="3600" dirty="0"/>
            </a:br>
            <a:r>
              <a:rPr lang="uk-UA" sz="3600" dirty="0"/>
              <a:t>2011 рік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09A1960-9DB0-4103-8099-9117881F9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8749" y="1205948"/>
            <a:ext cx="7633252" cy="4313312"/>
          </a:xfrm>
        </p:spPr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E17285-BA56-478F-AAC0-D0B73507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050377"/>
              </p:ext>
            </p:extLst>
          </p:nvPr>
        </p:nvGraphicFramePr>
        <p:xfrm>
          <a:off x="0" y="1265890"/>
          <a:ext cx="12192000" cy="324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288">
                  <a:extLst>
                    <a:ext uri="{9D8B030D-6E8A-4147-A177-3AD203B41FA5}">
                      <a16:colId xmlns:a16="http://schemas.microsoft.com/office/drawing/2014/main" val="424224067"/>
                    </a:ext>
                  </a:extLst>
                </a:gridCol>
                <a:gridCol w="1099926">
                  <a:extLst>
                    <a:ext uri="{9D8B030D-6E8A-4147-A177-3AD203B41FA5}">
                      <a16:colId xmlns:a16="http://schemas.microsoft.com/office/drawing/2014/main" val="1229462217"/>
                    </a:ext>
                  </a:extLst>
                </a:gridCol>
                <a:gridCol w="1325221">
                  <a:extLst>
                    <a:ext uri="{9D8B030D-6E8A-4147-A177-3AD203B41FA5}">
                      <a16:colId xmlns:a16="http://schemas.microsoft.com/office/drawing/2014/main" val="903190509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3844971034"/>
                    </a:ext>
                  </a:extLst>
                </a:gridCol>
                <a:gridCol w="781879">
                  <a:extLst>
                    <a:ext uri="{9D8B030D-6E8A-4147-A177-3AD203B41FA5}">
                      <a16:colId xmlns:a16="http://schemas.microsoft.com/office/drawing/2014/main" val="1608963529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2600052149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3380411901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304331958"/>
                    </a:ext>
                  </a:extLst>
                </a:gridCol>
                <a:gridCol w="715614">
                  <a:extLst>
                    <a:ext uri="{9D8B030D-6E8A-4147-A177-3AD203B41FA5}">
                      <a16:colId xmlns:a16="http://schemas.microsoft.com/office/drawing/2014/main" val="2731381313"/>
                    </a:ext>
                  </a:extLst>
                </a:gridCol>
                <a:gridCol w="882332">
                  <a:extLst>
                    <a:ext uri="{9D8B030D-6E8A-4147-A177-3AD203B41FA5}">
                      <a16:colId xmlns:a16="http://schemas.microsoft.com/office/drawing/2014/main" val="1099929595"/>
                    </a:ext>
                  </a:extLst>
                </a:gridCol>
                <a:gridCol w="880211">
                  <a:extLst>
                    <a:ext uri="{9D8B030D-6E8A-4147-A177-3AD203B41FA5}">
                      <a16:colId xmlns:a16="http://schemas.microsoft.com/office/drawing/2014/main" val="3797453376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489683481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903226837"/>
                    </a:ext>
                  </a:extLst>
                </a:gridCol>
              </a:tblGrid>
              <a:tr h="867006"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Назва освітнього закладу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Загальна кількість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учасників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Кількість учасників «англійська мова»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100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124 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135,5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135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150,5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162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172, 5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173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183,5 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190, 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195,5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200 балів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20624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Спеціалізована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5,2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69751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Середні загальноосвітні заклади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3,9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291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гімназія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16,7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6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2011</a:t>
            </a:r>
            <a:endParaRPr lang="uk-UA" sz="32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99461F6-8613-4E46-ADA7-54A61A818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0561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41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14F84-FED4-490C-8F97-7EA21D89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Результати ЗНО 2011 рік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BC58F4-E38B-4CCE-857E-8A9DB4358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664040"/>
              </p:ext>
            </p:extLst>
          </p:nvPr>
        </p:nvGraphicFramePr>
        <p:xfrm>
          <a:off x="1103382" y="1556657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8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858C-B9CC-48FA-B263-6859F5763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8" y="1390651"/>
            <a:ext cx="3869635" cy="2426457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09A1960-9DB0-4103-8099-9117881F9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8749" y="1205948"/>
            <a:ext cx="7633252" cy="4313312"/>
          </a:xfrm>
        </p:spPr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E17285-BA56-478F-AAC0-D0B73507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47852"/>
              </p:ext>
            </p:extLst>
          </p:nvPr>
        </p:nvGraphicFramePr>
        <p:xfrm>
          <a:off x="0" y="1"/>
          <a:ext cx="12192000" cy="5818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88">
                  <a:extLst>
                    <a:ext uri="{9D8B030D-6E8A-4147-A177-3AD203B41FA5}">
                      <a16:colId xmlns:a16="http://schemas.microsoft.com/office/drawing/2014/main" val="424224067"/>
                    </a:ext>
                  </a:extLst>
                </a:gridCol>
                <a:gridCol w="1456501">
                  <a:extLst>
                    <a:ext uri="{9D8B030D-6E8A-4147-A177-3AD203B41FA5}">
                      <a16:colId xmlns:a16="http://schemas.microsoft.com/office/drawing/2014/main" val="1229462217"/>
                    </a:ext>
                  </a:extLst>
                </a:gridCol>
                <a:gridCol w="1732057">
                  <a:extLst>
                    <a:ext uri="{9D8B030D-6E8A-4147-A177-3AD203B41FA5}">
                      <a16:colId xmlns:a16="http://schemas.microsoft.com/office/drawing/2014/main" val="903190509"/>
                    </a:ext>
                  </a:extLst>
                </a:gridCol>
                <a:gridCol w="1356368">
                  <a:extLst>
                    <a:ext uri="{9D8B030D-6E8A-4147-A177-3AD203B41FA5}">
                      <a16:colId xmlns:a16="http://schemas.microsoft.com/office/drawing/2014/main" val="3844971034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731381313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099929595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3797453376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489683481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val="903226837"/>
                    </a:ext>
                  </a:extLst>
                </a:gridCol>
              </a:tblGrid>
              <a:tr h="871351"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Назва освітнього закладу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Загальна кількість</a:t>
                      </a:r>
                    </a:p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учасників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Кількість учасників тестування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Не подолали поріг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100 - 120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120 - 140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140-160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160 - 180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180 - 200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20624"/>
                  </a:ext>
                </a:extLst>
              </a:tr>
              <a:tr h="681288">
                <a:tc>
                  <a:txBody>
                    <a:bodyPr/>
                    <a:lstStyle/>
                    <a:p>
                      <a:r>
                        <a:rPr lang="uk-UA" sz="1400" dirty="0"/>
                        <a:t>Канівська гімназія ім. Івана Франка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16,67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16,67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33,33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33,33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69751"/>
                  </a:ext>
                </a:extLst>
              </a:tr>
              <a:tr h="681288">
                <a:tc>
                  <a:txBody>
                    <a:bodyPr/>
                    <a:lstStyle/>
                    <a:p>
                      <a:r>
                        <a:rPr lang="uk-UA" sz="1400" dirty="0"/>
                        <a:t>Канівська загальноосвітня школа І-ІІІ ступенів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6,25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37,50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12,50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18,75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25,00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291"/>
                  </a:ext>
                </a:extLst>
              </a:tr>
              <a:tr h="671603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загальноосвітня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44649"/>
                  </a:ext>
                </a:extLst>
              </a:tr>
              <a:tr h="642606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загальноосвітня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№4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27,27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45,45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9,09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18,18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47832"/>
                  </a:ext>
                </a:extLst>
              </a:tr>
              <a:tr h="1112033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спеціалізована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№6 з </a:t>
                      </a:r>
                      <a:r>
                        <a:rPr lang="ru-RU" sz="1400" dirty="0" err="1"/>
                        <a:t>поглибленим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вивченням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іноземних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мов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6,25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18,75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12,50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18,75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18,75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25,00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465274"/>
                  </a:ext>
                </a:extLst>
              </a:tr>
              <a:tr h="1131031">
                <a:tc>
                  <a:txBody>
                    <a:bodyPr/>
                    <a:lstStyle/>
                    <a:p>
                      <a:r>
                        <a:rPr lang="uk-UA" sz="1400" dirty="0"/>
                        <a:t>Комунальний заклад «Канівська </a:t>
                      </a:r>
                      <a:r>
                        <a:rPr lang="uk-UA" sz="1400" dirty="0" err="1"/>
                        <a:t>загольноосвітня</a:t>
                      </a:r>
                      <a:r>
                        <a:rPr lang="uk-UA" sz="1400" dirty="0"/>
                        <a:t> санаторна школа-інтернат І-ІІІ </a:t>
                      </a:r>
                      <a:r>
                        <a:rPr lang="uk-UA" sz="1400" dirty="0" smtClean="0"/>
                        <a:t>ступенів Черкаської обласної ради»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25,00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8964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2020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1061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858C-B9CC-48FA-B263-6859F5763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8" y="1390651"/>
            <a:ext cx="3869635" cy="2426457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4BA159-098D-4203-8AD6-D2BB66E27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183" y="4589650"/>
            <a:ext cx="4289566" cy="955565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Результати ЗНО</a:t>
            </a:r>
            <a:br>
              <a:rPr lang="uk-UA" sz="3600" dirty="0"/>
            </a:br>
            <a:r>
              <a:rPr lang="uk-UA" sz="3600" dirty="0"/>
              <a:t>2012 рік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09A1960-9DB0-4103-8099-9117881F9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8749" y="1205948"/>
            <a:ext cx="7633252" cy="4313312"/>
          </a:xfrm>
        </p:spPr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E17285-BA56-478F-AAC0-D0B73507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40303"/>
              </p:ext>
            </p:extLst>
          </p:nvPr>
        </p:nvGraphicFramePr>
        <p:xfrm>
          <a:off x="0" y="1265890"/>
          <a:ext cx="12192000" cy="324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288">
                  <a:extLst>
                    <a:ext uri="{9D8B030D-6E8A-4147-A177-3AD203B41FA5}">
                      <a16:colId xmlns:a16="http://schemas.microsoft.com/office/drawing/2014/main" val="424224067"/>
                    </a:ext>
                  </a:extLst>
                </a:gridCol>
                <a:gridCol w="1099926">
                  <a:extLst>
                    <a:ext uri="{9D8B030D-6E8A-4147-A177-3AD203B41FA5}">
                      <a16:colId xmlns:a16="http://schemas.microsoft.com/office/drawing/2014/main" val="1229462217"/>
                    </a:ext>
                  </a:extLst>
                </a:gridCol>
                <a:gridCol w="1325221">
                  <a:extLst>
                    <a:ext uri="{9D8B030D-6E8A-4147-A177-3AD203B41FA5}">
                      <a16:colId xmlns:a16="http://schemas.microsoft.com/office/drawing/2014/main" val="903190509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3844971034"/>
                    </a:ext>
                  </a:extLst>
                </a:gridCol>
                <a:gridCol w="781879">
                  <a:extLst>
                    <a:ext uri="{9D8B030D-6E8A-4147-A177-3AD203B41FA5}">
                      <a16:colId xmlns:a16="http://schemas.microsoft.com/office/drawing/2014/main" val="1608963529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2600052149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3380411901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304331958"/>
                    </a:ext>
                  </a:extLst>
                </a:gridCol>
                <a:gridCol w="715614">
                  <a:extLst>
                    <a:ext uri="{9D8B030D-6E8A-4147-A177-3AD203B41FA5}">
                      <a16:colId xmlns:a16="http://schemas.microsoft.com/office/drawing/2014/main" val="2731381313"/>
                    </a:ext>
                  </a:extLst>
                </a:gridCol>
                <a:gridCol w="882332">
                  <a:extLst>
                    <a:ext uri="{9D8B030D-6E8A-4147-A177-3AD203B41FA5}">
                      <a16:colId xmlns:a16="http://schemas.microsoft.com/office/drawing/2014/main" val="1099929595"/>
                    </a:ext>
                  </a:extLst>
                </a:gridCol>
                <a:gridCol w="880211">
                  <a:extLst>
                    <a:ext uri="{9D8B030D-6E8A-4147-A177-3AD203B41FA5}">
                      <a16:colId xmlns:a16="http://schemas.microsoft.com/office/drawing/2014/main" val="3797453376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489683481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903226837"/>
                    </a:ext>
                  </a:extLst>
                </a:gridCol>
              </a:tblGrid>
              <a:tr h="867006"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Назва освітнього закладу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Загальна кількість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учасників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Кількість учасників «англійська мова»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100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124 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135,5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135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150,5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162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172, 5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173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183,5 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190, 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195,5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200 балів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20624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Спеціалізована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69751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Середні загальноосвітні заклади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5,2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291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гімназія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2012</a:t>
            </a:r>
            <a:endParaRPr lang="uk-UA" sz="32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99461F6-8613-4E46-ADA7-54A61A818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6139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8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14F84-FED4-490C-8F97-7EA21D89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Результати ЗНО 2012 рік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BC58F4-E38B-4CCE-857E-8A9DB4358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536486"/>
              </p:ext>
            </p:extLst>
          </p:nvPr>
        </p:nvGraphicFramePr>
        <p:xfrm>
          <a:off x="1103382" y="1556657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0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858C-B9CC-48FA-B263-6859F5763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8" y="1390651"/>
            <a:ext cx="3869635" cy="2426457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4BA159-098D-4203-8AD6-D2BB66E27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183" y="4589650"/>
            <a:ext cx="4289566" cy="955565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Результати ЗНО</a:t>
            </a:r>
            <a:br>
              <a:rPr lang="uk-UA" sz="3600" dirty="0"/>
            </a:br>
            <a:r>
              <a:rPr lang="uk-UA" sz="3600" dirty="0"/>
              <a:t>2013 рік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09A1960-9DB0-4103-8099-9117881F9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8749" y="1205948"/>
            <a:ext cx="7633252" cy="4313312"/>
          </a:xfrm>
        </p:spPr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E17285-BA56-478F-AAC0-D0B73507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62330"/>
              </p:ext>
            </p:extLst>
          </p:nvPr>
        </p:nvGraphicFramePr>
        <p:xfrm>
          <a:off x="0" y="1265890"/>
          <a:ext cx="12192000" cy="324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288">
                  <a:extLst>
                    <a:ext uri="{9D8B030D-6E8A-4147-A177-3AD203B41FA5}">
                      <a16:colId xmlns:a16="http://schemas.microsoft.com/office/drawing/2014/main" val="424224067"/>
                    </a:ext>
                  </a:extLst>
                </a:gridCol>
                <a:gridCol w="1099926">
                  <a:extLst>
                    <a:ext uri="{9D8B030D-6E8A-4147-A177-3AD203B41FA5}">
                      <a16:colId xmlns:a16="http://schemas.microsoft.com/office/drawing/2014/main" val="1229462217"/>
                    </a:ext>
                  </a:extLst>
                </a:gridCol>
                <a:gridCol w="1325221">
                  <a:extLst>
                    <a:ext uri="{9D8B030D-6E8A-4147-A177-3AD203B41FA5}">
                      <a16:colId xmlns:a16="http://schemas.microsoft.com/office/drawing/2014/main" val="903190509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3844971034"/>
                    </a:ext>
                  </a:extLst>
                </a:gridCol>
                <a:gridCol w="781879">
                  <a:extLst>
                    <a:ext uri="{9D8B030D-6E8A-4147-A177-3AD203B41FA5}">
                      <a16:colId xmlns:a16="http://schemas.microsoft.com/office/drawing/2014/main" val="1608963529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2600052149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3380411901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304331958"/>
                    </a:ext>
                  </a:extLst>
                </a:gridCol>
                <a:gridCol w="715614">
                  <a:extLst>
                    <a:ext uri="{9D8B030D-6E8A-4147-A177-3AD203B41FA5}">
                      <a16:colId xmlns:a16="http://schemas.microsoft.com/office/drawing/2014/main" val="2731381313"/>
                    </a:ext>
                  </a:extLst>
                </a:gridCol>
                <a:gridCol w="882332">
                  <a:extLst>
                    <a:ext uri="{9D8B030D-6E8A-4147-A177-3AD203B41FA5}">
                      <a16:colId xmlns:a16="http://schemas.microsoft.com/office/drawing/2014/main" val="1099929595"/>
                    </a:ext>
                  </a:extLst>
                </a:gridCol>
                <a:gridCol w="880211">
                  <a:extLst>
                    <a:ext uri="{9D8B030D-6E8A-4147-A177-3AD203B41FA5}">
                      <a16:colId xmlns:a16="http://schemas.microsoft.com/office/drawing/2014/main" val="3797453376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489683481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903226837"/>
                    </a:ext>
                  </a:extLst>
                </a:gridCol>
              </a:tblGrid>
              <a:tr h="867006"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Назва освітнього закладу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Загальна кількість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учасників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Кількість учасників «англійська мова»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100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124 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135,5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135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150,5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162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172, 5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173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183,5 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190, 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195,5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200 балів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20624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Спеціалізована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5,2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69751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Середні загальноосвітні заклади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3,9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291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гімназія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16,7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4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2013</a:t>
            </a:r>
            <a:endParaRPr lang="uk-UA" sz="32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99461F6-8613-4E46-ADA7-54A61A818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14131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4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14F84-FED4-490C-8F97-7EA21D89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Результати ЗНО 2013 рік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BC58F4-E38B-4CCE-857E-8A9DB4358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415398"/>
              </p:ext>
            </p:extLst>
          </p:nvPr>
        </p:nvGraphicFramePr>
        <p:xfrm>
          <a:off x="1103382" y="1556657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56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858C-B9CC-48FA-B263-6859F5763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8" y="1390651"/>
            <a:ext cx="3869635" cy="2426457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4BA159-098D-4203-8AD6-D2BB66E27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183" y="4589650"/>
            <a:ext cx="4289566" cy="955565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Результати ЗНО</a:t>
            </a:r>
            <a:br>
              <a:rPr lang="uk-UA" sz="3600" dirty="0"/>
            </a:br>
            <a:r>
              <a:rPr lang="uk-UA" sz="3600" dirty="0"/>
              <a:t>2014 рік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09A1960-9DB0-4103-8099-9117881F9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8749" y="1205948"/>
            <a:ext cx="7633252" cy="4313312"/>
          </a:xfrm>
        </p:spPr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E17285-BA56-478F-AAC0-D0B73507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82603"/>
              </p:ext>
            </p:extLst>
          </p:nvPr>
        </p:nvGraphicFramePr>
        <p:xfrm>
          <a:off x="0" y="1265890"/>
          <a:ext cx="12192000" cy="323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288">
                  <a:extLst>
                    <a:ext uri="{9D8B030D-6E8A-4147-A177-3AD203B41FA5}">
                      <a16:colId xmlns:a16="http://schemas.microsoft.com/office/drawing/2014/main" val="424224067"/>
                    </a:ext>
                  </a:extLst>
                </a:gridCol>
                <a:gridCol w="1099926">
                  <a:extLst>
                    <a:ext uri="{9D8B030D-6E8A-4147-A177-3AD203B41FA5}">
                      <a16:colId xmlns:a16="http://schemas.microsoft.com/office/drawing/2014/main" val="1229462217"/>
                    </a:ext>
                  </a:extLst>
                </a:gridCol>
                <a:gridCol w="1325221">
                  <a:extLst>
                    <a:ext uri="{9D8B030D-6E8A-4147-A177-3AD203B41FA5}">
                      <a16:colId xmlns:a16="http://schemas.microsoft.com/office/drawing/2014/main" val="903190509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3844971034"/>
                    </a:ext>
                  </a:extLst>
                </a:gridCol>
                <a:gridCol w="781879">
                  <a:extLst>
                    <a:ext uri="{9D8B030D-6E8A-4147-A177-3AD203B41FA5}">
                      <a16:colId xmlns:a16="http://schemas.microsoft.com/office/drawing/2014/main" val="1608963529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2600052149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3380411901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304331958"/>
                    </a:ext>
                  </a:extLst>
                </a:gridCol>
                <a:gridCol w="715614">
                  <a:extLst>
                    <a:ext uri="{9D8B030D-6E8A-4147-A177-3AD203B41FA5}">
                      <a16:colId xmlns:a16="http://schemas.microsoft.com/office/drawing/2014/main" val="2731381313"/>
                    </a:ext>
                  </a:extLst>
                </a:gridCol>
                <a:gridCol w="882332">
                  <a:extLst>
                    <a:ext uri="{9D8B030D-6E8A-4147-A177-3AD203B41FA5}">
                      <a16:colId xmlns:a16="http://schemas.microsoft.com/office/drawing/2014/main" val="1099929595"/>
                    </a:ext>
                  </a:extLst>
                </a:gridCol>
                <a:gridCol w="880211">
                  <a:extLst>
                    <a:ext uri="{9D8B030D-6E8A-4147-A177-3AD203B41FA5}">
                      <a16:colId xmlns:a16="http://schemas.microsoft.com/office/drawing/2014/main" val="3797453376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489683481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903226837"/>
                    </a:ext>
                  </a:extLst>
                </a:gridCol>
              </a:tblGrid>
              <a:tr h="853196"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Назва освітнього закладу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Загальна кількість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учасників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Кількість учасників «англійська мова»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100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124 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135,5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135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150,5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162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172, 5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173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183,5 до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190, 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Від 195,5 до </a:t>
                      </a:r>
                    </a:p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200 балів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20624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Спеціалізована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9,1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18,2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69751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Середні загальноосвітні заклади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5,3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291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r>
                        <a:rPr lang="uk-UA" dirty="0"/>
                        <a:t>гімназія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0.0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2014</a:t>
            </a:r>
            <a:endParaRPr lang="uk-UA" sz="32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99461F6-8613-4E46-ADA7-54A61A818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09994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628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14F84-FED4-490C-8F97-7EA21D89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Результати ЗНО 2014 рік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BC58F4-E38B-4CCE-857E-8A9DB4358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547150"/>
              </p:ext>
            </p:extLst>
          </p:nvPr>
        </p:nvGraphicFramePr>
        <p:xfrm>
          <a:off x="1103382" y="1556657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49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858C-B9CC-48FA-B263-6859F5763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8" y="1390651"/>
            <a:ext cx="3869635" cy="2426457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09A1960-9DB0-4103-8099-9117881F9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8749" y="1205948"/>
            <a:ext cx="7633252" cy="4313312"/>
          </a:xfrm>
        </p:spPr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E17285-BA56-478F-AAC0-D0B73507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0540"/>
              </p:ext>
            </p:extLst>
          </p:nvPr>
        </p:nvGraphicFramePr>
        <p:xfrm>
          <a:off x="0" y="0"/>
          <a:ext cx="12192000" cy="577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88">
                  <a:extLst>
                    <a:ext uri="{9D8B030D-6E8A-4147-A177-3AD203B41FA5}">
                      <a16:colId xmlns:a16="http://schemas.microsoft.com/office/drawing/2014/main" val="424224067"/>
                    </a:ext>
                  </a:extLst>
                </a:gridCol>
                <a:gridCol w="1456501">
                  <a:extLst>
                    <a:ext uri="{9D8B030D-6E8A-4147-A177-3AD203B41FA5}">
                      <a16:colId xmlns:a16="http://schemas.microsoft.com/office/drawing/2014/main" val="1229462217"/>
                    </a:ext>
                  </a:extLst>
                </a:gridCol>
                <a:gridCol w="1732057">
                  <a:extLst>
                    <a:ext uri="{9D8B030D-6E8A-4147-A177-3AD203B41FA5}">
                      <a16:colId xmlns:a16="http://schemas.microsoft.com/office/drawing/2014/main" val="903190509"/>
                    </a:ext>
                  </a:extLst>
                </a:gridCol>
                <a:gridCol w="1356368">
                  <a:extLst>
                    <a:ext uri="{9D8B030D-6E8A-4147-A177-3AD203B41FA5}">
                      <a16:colId xmlns:a16="http://schemas.microsoft.com/office/drawing/2014/main" val="3844971034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731381313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099929595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3797453376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489683481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val="903226837"/>
                    </a:ext>
                  </a:extLst>
                </a:gridCol>
              </a:tblGrid>
              <a:tr h="892313"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Назва освітнього закладу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Загальна кількість</a:t>
                      </a:r>
                    </a:p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учасників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Кількість учасників тестування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Не подолали поріг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100 - 120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120 - 140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140-160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160 - 180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180 - 200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20624"/>
                  </a:ext>
                </a:extLst>
              </a:tr>
              <a:tr h="697678">
                <a:tc>
                  <a:txBody>
                    <a:bodyPr/>
                    <a:lstStyle/>
                    <a:p>
                      <a:r>
                        <a:rPr lang="uk-UA" sz="1400" dirty="0"/>
                        <a:t>Канівська гімназія ім. Івана Франка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69751"/>
                  </a:ext>
                </a:extLst>
              </a:tr>
              <a:tr h="697678">
                <a:tc>
                  <a:txBody>
                    <a:bodyPr/>
                    <a:lstStyle/>
                    <a:p>
                      <a:r>
                        <a:rPr lang="uk-UA" sz="1400" dirty="0"/>
                        <a:t>Канівська загальноосвітня школа І-ІІІ ступенів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14,29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14,29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42,86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14,29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14,29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291"/>
                  </a:ext>
                </a:extLst>
              </a:tr>
              <a:tr h="658065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загальноосвітня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44649"/>
                  </a:ext>
                </a:extLst>
              </a:tr>
              <a:tr h="658065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загальноосвітня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№4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47832"/>
                  </a:ext>
                </a:extLst>
              </a:tr>
              <a:tr h="1138785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спеціалізована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№6 з </a:t>
                      </a:r>
                      <a:r>
                        <a:rPr lang="ru-RU" sz="1400" dirty="0" err="1"/>
                        <a:t>поглибленим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вивченням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іноземних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мов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18,75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56,25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18,75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465274"/>
                  </a:ext>
                </a:extLst>
              </a:tr>
              <a:tr h="1034102">
                <a:tc>
                  <a:txBody>
                    <a:bodyPr/>
                    <a:lstStyle/>
                    <a:p>
                      <a:r>
                        <a:rPr lang="uk-UA" sz="1400" dirty="0"/>
                        <a:t>Комунальний заклад «Канівська </a:t>
                      </a:r>
                      <a:r>
                        <a:rPr lang="uk-UA" sz="1400" dirty="0" err="1"/>
                        <a:t>загольноосвітня</a:t>
                      </a:r>
                      <a:r>
                        <a:rPr lang="uk-UA" sz="1400" dirty="0"/>
                        <a:t> санаторна школа-інтернат І-ІІІ ступенів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0.0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8964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2016</a:t>
            </a:r>
            <a:r>
              <a:rPr lang="uk-UA" sz="3200" dirty="0"/>
              <a:t>ік</a:t>
            </a:r>
          </a:p>
        </p:txBody>
      </p:sp>
    </p:spTree>
    <p:extLst>
      <p:ext uri="{BB962C8B-B14F-4D97-AF65-F5344CB8AC3E}">
        <p14:creationId xmlns:p14="http://schemas.microsoft.com/office/powerpoint/2010/main" val="1112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2020</a:t>
            </a:r>
            <a:endParaRPr lang="uk-UA" sz="32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99461F6-8613-4E46-ADA7-54A61A818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63251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57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2016</a:t>
            </a:r>
            <a:endParaRPr lang="uk-UA" sz="32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99461F6-8613-4E46-ADA7-54A61A818439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14F84-FED4-490C-8F97-7EA21D89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Результати ЗНО 2016 рік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BC58F4-E38B-4CCE-857E-8A9DB4358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45190"/>
              </p:ext>
            </p:extLst>
          </p:nvPr>
        </p:nvGraphicFramePr>
        <p:xfrm>
          <a:off x="1103382" y="1556657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689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858C-B9CC-48FA-B263-6859F5763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8" y="1390651"/>
            <a:ext cx="3869635" cy="2426457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09A1960-9DB0-4103-8099-9117881F9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8749" y="1205948"/>
            <a:ext cx="7633252" cy="4313312"/>
          </a:xfrm>
        </p:spPr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E17285-BA56-478F-AAC0-D0B73507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75493"/>
              </p:ext>
            </p:extLst>
          </p:nvPr>
        </p:nvGraphicFramePr>
        <p:xfrm>
          <a:off x="1" y="1088571"/>
          <a:ext cx="12192001" cy="4430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809">
                  <a:extLst>
                    <a:ext uri="{9D8B030D-6E8A-4147-A177-3AD203B41FA5}">
                      <a16:colId xmlns:a16="http://schemas.microsoft.com/office/drawing/2014/main" val="424224067"/>
                    </a:ext>
                  </a:extLst>
                </a:gridCol>
                <a:gridCol w="1459977">
                  <a:extLst>
                    <a:ext uri="{9D8B030D-6E8A-4147-A177-3AD203B41FA5}">
                      <a16:colId xmlns:a16="http://schemas.microsoft.com/office/drawing/2014/main" val="1229462217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903190509"/>
                    </a:ext>
                  </a:extLst>
                </a:gridCol>
                <a:gridCol w="1359605">
                  <a:extLst>
                    <a:ext uri="{9D8B030D-6E8A-4147-A177-3AD203B41FA5}">
                      <a16:colId xmlns:a16="http://schemas.microsoft.com/office/drawing/2014/main" val="3844971034"/>
                    </a:ext>
                  </a:extLst>
                </a:gridCol>
                <a:gridCol w="1105719">
                  <a:extLst>
                    <a:ext uri="{9D8B030D-6E8A-4147-A177-3AD203B41FA5}">
                      <a16:colId xmlns:a16="http://schemas.microsoft.com/office/drawing/2014/main" val="2731381313"/>
                    </a:ext>
                  </a:extLst>
                </a:gridCol>
                <a:gridCol w="1062072">
                  <a:extLst>
                    <a:ext uri="{9D8B030D-6E8A-4147-A177-3AD203B41FA5}">
                      <a16:colId xmlns:a16="http://schemas.microsoft.com/office/drawing/2014/main" val="1099929595"/>
                    </a:ext>
                  </a:extLst>
                </a:gridCol>
                <a:gridCol w="1105719">
                  <a:extLst>
                    <a:ext uri="{9D8B030D-6E8A-4147-A177-3AD203B41FA5}">
                      <a16:colId xmlns:a16="http://schemas.microsoft.com/office/drawing/2014/main" val="3797453376"/>
                    </a:ext>
                  </a:extLst>
                </a:gridCol>
                <a:gridCol w="1003875">
                  <a:extLst>
                    <a:ext uri="{9D8B030D-6E8A-4147-A177-3AD203B41FA5}">
                      <a16:colId xmlns:a16="http://schemas.microsoft.com/office/drawing/2014/main" val="489683481"/>
                    </a:ext>
                  </a:extLst>
                </a:gridCol>
                <a:gridCol w="902034">
                  <a:extLst>
                    <a:ext uri="{9D8B030D-6E8A-4147-A177-3AD203B41FA5}">
                      <a16:colId xmlns:a16="http://schemas.microsoft.com/office/drawing/2014/main" val="903226837"/>
                    </a:ext>
                  </a:extLst>
                </a:gridCol>
              </a:tblGrid>
              <a:tr h="809280"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Назва освітнього закладу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Загальна кількість</a:t>
                      </a:r>
                    </a:p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учасників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Кількість учасників тестування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Не подолали поріг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100 - 120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120 - 140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140-160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160 - 180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180 - 200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20624"/>
                  </a:ext>
                </a:extLst>
              </a:tr>
              <a:tr h="708120">
                <a:tc>
                  <a:txBody>
                    <a:bodyPr/>
                    <a:lstStyle/>
                    <a:p>
                      <a:r>
                        <a:rPr lang="uk-UA" sz="1400" dirty="0"/>
                        <a:t>Канівська гімназія ім. Івана Франка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80,0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69751"/>
                  </a:ext>
                </a:extLst>
              </a:tr>
              <a:tr h="708120">
                <a:tc>
                  <a:txBody>
                    <a:bodyPr/>
                    <a:lstStyle/>
                    <a:p>
                      <a:r>
                        <a:rPr lang="uk-UA" sz="1400" dirty="0"/>
                        <a:t>Канівська загальноосвітня школа І-ІІІ ступенів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40,0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291"/>
                  </a:ext>
                </a:extLst>
              </a:tr>
              <a:tr h="579926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загальноосвітня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44649"/>
                  </a:ext>
                </a:extLst>
              </a:tr>
              <a:tr h="579926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загальноосвітня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№4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47832"/>
                  </a:ext>
                </a:extLst>
              </a:tr>
              <a:tr h="1045320">
                <a:tc>
                  <a:txBody>
                    <a:bodyPr/>
                    <a:lstStyle/>
                    <a:p>
                      <a:r>
                        <a:rPr lang="uk-UA" sz="1400" dirty="0"/>
                        <a:t>Комунальний заклад «Канівська </a:t>
                      </a:r>
                      <a:r>
                        <a:rPr lang="uk-UA" sz="1400" dirty="0" err="1"/>
                        <a:t>загольноосвітня</a:t>
                      </a:r>
                      <a:r>
                        <a:rPr lang="uk-UA" sz="1400" dirty="0"/>
                        <a:t> санаторна школа-інтернат І-ІІІ ступенів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0.0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50,0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0,0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8964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2017</a:t>
            </a:r>
            <a:r>
              <a:rPr lang="uk-UA" sz="3200" dirty="0"/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19029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2017</a:t>
            </a:r>
            <a:endParaRPr lang="uk-UA" sz="32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99461F6-8613-4E46-ADA7-54A61A818439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18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14F84-FED4-490C-8F97-7EA21D89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Результати ЗНО 2017 рік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BC58F4-E38B-4CCE-857E-8A9DB4358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866533"/>
              </p:ext>
            </p:extLst>
          </p:nvPr>
        </p:nvGraphicFramePr>
        <p:xfrm>
          <a:off x="1103382" y="1556657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6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14F84-FED4-490C-8F97-7EA21D89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Результати ЗНО </a:t>
            </a:r>
            <a:r>
              <a:rPr lang="uk-UA" dirty="0" smtClean="0"/>
              <a:t>2020 </a:t>
            </a:r>
            <a:r>
              <a:rPr lang="uk-UA" dirty="0"/>
              <a:t>рік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BC58F4-E38B-4CCE-857E-8A9DB4358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604974"/>
              </p:ext>
            </p:extLst>
          </p:nvPr>
        </p:nvGraphicFramePr>
        <p:xfrm>
          <a:off x="986971" y="1556657"/>
          <a:ext cx="10098611" cy="4002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95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858C-B9CC-48FA-B263-6859F5763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8" y="1390651"/>
            <a:ext cx="3869635" cy="2426457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09A1960-9DB0-4103-8099-9117881F9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8749" y="1205948"/>
            <a:ext cx="7633252" cy="4313312"/>
          </a:xfrm>
        </p:spPr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E17285-BA56-478F-AAC0-D0B73507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06096"/>
              </p:ext>
            </p:extLst>
          </p:nvPr>
        </p:nvGraphicFramePr>
        <p:xfrm>
          <a:off x="0" y="1"/>
          <a:ext cx="12192000" cy="5818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88">
                  <a:extLst>
                    <a:ext uri="{9D8B030D-6E8A-4147-A177-3AD203B41FA5}">
                      <a16:colId xmlns:a16="http://schemas.microsoft.com/office/drawing/2014/main" val="424224067"/>
                    </a:ext>
                  </a:extLst>
                </a:gridCol>
                <a:gridCol w="1456501">
                  <a:extLst>
                    <a:ext uri="{9D8B030D-6E8A-4147-A177-3AD203B41FA5}">
                      <a16:colId xmlns:a16="http://schemas.microsoft.com/office/drawing/2014/main" val="1229462217"/>
                    </a:ext>
                  </a:extLst>
                </a:gridCol>
                <a:gridCol w="1732057">
                  <a:extLst>
                    <a:ext uri="{9D8B030D-6E8A-4147-A177-3AD203B41FA5}">
                      <a16:colId xmlns:a16="http://schemas.microsoft.com/office/drawing/2014/main" val="903190509"/>
                    </a:ext>
                  </a:extLst>
                </a:gridCol>
                <a:gridCol w="1356368">
                  <a:extLst>
                    <a:ext uri="{9D8B030D-6E8A-4147-A177-3AD203B41FA5}">
                      <a16:colId xmlns:a16="http://schemas.microsoft.com/office/drawing/2014/main" val="3844971034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731381313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099929595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3797453376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489683481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val="903226837"/>
                    </a:ext>
                  </a:extLst>
                </a:gridCol>
              </a:tblGrid>
              <a:tr h="871351"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Назва освітнього закладу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Загальна кількість</a:t>
                      </a:r>
                    </a:p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учасників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Кількість учасників тестування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Не подолали поріг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100 - 120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120 - 140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140-160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160 - 180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180 - 200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20624"/>
                  </a:ext>
                </a:extLst>
              </a:tr>
              <a:tr h="681288">
                <a:tc>
                  <a:txBody>
                    <a:bodyPr/>
                    <a:lstStyle/>
                    <a:p>
                      <a:r>
                        <a:rPr lang="uk-UA" sz="1400" dirty="0"/>
                        <a:t>Канівська гімназія ім. Івана Франка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37,50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25,00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00,00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12,50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69751"/>
                  </a:ext>
                </a:extLst>
              </a:tr>
              <a:tr h="681288">
                <a:tc>
                  <a:txBody>
                    <a:bodyPr/>
                    <a:lstStyle/>
                    <a:p>
                      <a:r>
                        <a:rPr lang="uk-UA" sz="1400" dirty="0"/>
                        <a:t>Канівська загальноосвітня школа І-ІІІ ступенів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11,11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44,44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33,33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00,000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11,11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291"/>
                  </a:ext>
                </a:extLst>
              </a:tr>
              <a:tr h="671603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загальноосвітня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44649"/>
                  </a:ext>
                </a:extLst>
              </a:tr>
              <a:tr h="642606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загальноосвітня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№4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10,00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47832"/>
                  </a:ext>
                </a:extLst>
              </a:tr>
              <a:tr h="1112033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спеціалізована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№6 з </a:t>
                      </a:r>
                      <a:r>
                        <a:rPr lang="ru-RU" sz="1400" dirty="0" err="1"/>
                        <a:t>поглибленим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вивченням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іноземних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мов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9,10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54,60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27,30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9,10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465274"/>
                  </a:ext>
                </a:extLst>
              </a:tr>
              <a:tr h="1131031">
                <a:tc>
                  <a:txBody>
                    <a:bodyPr/>
                    <a:lstStyle/>
                    <a:p>
                      <a:r>
                        <a:rPr lang="uk-UA" sz="1400" dirty="0"/>
                        <a:t>Комунальний заклад «Канівська </a:t>
                      </a:r>
                      <a:r>
                        <a:rPr lang="uk-UA" sz="1400" dirty="0" err="1"/>
                        <a:t>загольноосвітня</a:t>
                      </a:r>
                      <a:r>
                        <a:rPr lang="uk-UA" sz="1400" dirty="0"/>
                        <a:t> санаторна школа-інтернат І-ІІІ </a:t>
                      </a:r>
                      <a:r>
                        <a:rPr lang="uk-UA" sz="1400" dirty="0" smtClean="0"/>
                        <a:t>ступенів Черкаської обласної ради»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00,00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00,00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00,00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00,00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8964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2019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7203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2019</a:t>
            </a:r>
            <a:endParaRPr lang="uk-UA" sz="32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99461F6-8613-4E46-ADA7-54A61A818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5157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8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14F84-FED4-490C-8F97-7EA21D89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Результати ЗНО </a:t>
            </a:r>
            <a:r>
              <a:rPr lang="uk-UA" dirty="0" smtClean="0"/>
              <a:t>2019 </a:t>
            </a:r>
            <a:r>
              <a:rPr lang="uk-UA" dirty="0"/>
              <a:t>рік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BC58F4-E38B-4CCE-857E-8A9DB4358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684249"/>
              </p:ext>
            </p:extLst>
          </p:nvPr>
        </p:nvGraphicFramePr>
        <p:xfrm>
          <a:off x="986971" y="1556657"/>
          <a:ext cx="10098611" cy="4002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419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858C-B9CC-48FA-B263-6859F5763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8" y="1390651"/>
            <a:ext cx="3869635" cy="2426457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09A1960-9DB0-4103-8099-9117881F9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8749" y="1205948"/>
            <a:ext cx="7633252" cy="4313312"/>
          </a:xfrm>
        </p:spPr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E17285-BA56-478F-AAC0-D0B73507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79592"/>
              </p:ext>
            </p:extLst>
          </p:nvPr>
        </p:nvGraphicFramePr>
        <p:xfrm>
          <a:off x="0" y="-2"/>
          <a:ext cx="12192000" cy="564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88">
                  <a:extLst>
                    <a:ext uri="{9D8B030D-6E8A-4147-A177-3AD203B41FA5}">
                      <a16:colId xmlns:a16="http://schemas.microsoft.com/office/drawing/2014/main" val="424224067"/>
                    </a:ext>
                  </a:extLst>
                </a:gridCol>
                <a:gridCol w="1456501">
                  <a:extLst>
                    <a:ext uri="{9D8B030D-6E8A-4147-A177-3AD203B41FA5}">
                      <a16:colId xmlns:a16="http://schemas.microsoft.com/office/drawing/2014/main" val="1229462217"/>
                    </a:ext>
                  </a:extLst>
                </a:gridCol>
                <a:gridCol w="1732057">
                  <a:extLst>
                    <a:ext uri="{9D8B030D-6E8A-4147-A177-3AD203B41FA5}">
                      <a16:colId xmlns:a16="http://schemas.microsoft.com/office/drawing/2014/main" val="903190509"/>
                    </a:ext>
                  </a:extLst>
                </a:gridCol>
                <a:gridCol w="1356368">
                  <a:extLst>
                    <a:ext uri="{9D8B030D-6E8A-4147-A177-3AD203B41FA5}">
                      <a16:colId xmlns:a16="http://schemas.microsoft.com/office/drawing/2014/main" val="3844971034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731381313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099929595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3797453376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489683481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val="903226837"/>
                    </a:ext>
                  </a:extLst>
                </a:gridCol>
              </a:tblGrid>
              <a:tr h="1062622"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Назва освітнього закладу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Загальна кількість</a:t>
                      </a:r>
                    </a:p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учасників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Кількість учасників тестування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Не подолали поріг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100 - 120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120 - 140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140-160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160 - 180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kern="1200" cap="all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180 - 200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20624"/>
                  </a:ext>
                </a:extLst>
              </a:tr>
              <a:tr h="830839">
                <a:tc>
                  <a:txBody>
                    <a:bodyPr/>
                    <a:lstStyle/>
                    <a:p>
                      <a:r>
                        <a:rPr lang="uk-UA" sz="1400" dirty="0"/>
                        <a:t>Канівська гімназія ім. Івана Франка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12,50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25,00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37,50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00,00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69751"/>
                  </a:ext>
                </a:extLst>
              </a:tr>
              <a:tr h="830839">
                <a:tc>
                  <a:txBody>
                    <a:bodyPr/>
                    <a:lstStyle/>
                    <a:p>
                      <a:r>
                        <a:rPr lang="uk-UA" sz="1400" dirty="0"/>
                        <a:t>Канівська загальноосвітня школа І-ІІІ ступенів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12,50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12,50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12,50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50,00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12,50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00,00</a:t>
                      </a:r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1291"/>
                  </a:ext>
                </a:extLst>
              </a:tr>
              <a:tr h="783665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загальноосвітня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44649"/>
                  </a:ext>
                </a:extLst>
              </a:tr>
              <a:tr h="783665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загальноосвітня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№4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8,33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33,33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8,33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47832"/>
                  </a:ext>
                </a:extLst>
              </a:tr>
              <a:tr h="1356136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Канівська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спеціалізована</a:t>
                      </a:r>
                      <a:r>
                        <a:rPr lang="ru-RU" sz="1400" dirty="0"/>
                        <a:t> школа І-ІІІ </a:t>
                      </a:r>
                      <a:r>
                        <a:rPr lang="ru-RU" sz="1400" dirty="0" err="1"/>
                        <a:t>ступенів</a:t>
                      </a:r>
                      <a:r>
                        <a:rPr lang="ru-RU" sz="1400" dirty="0"/>
                        <a:t> №6 з </a:t>
                      </a:r>
                      <a:r>
                        <a:rPr lang="ru-RU" sz="1400" dirty="0" err="1"/>
                        <a:t>поглибленим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вивченням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іноземних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мов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00,00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30,77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15,38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15,38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23,08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15,38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465274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2018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780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74442-F69D-4620-8EA7-6A719A561BE9}"/>
              </a:ext>
            </a:extLst>
          </p:cNvPr>
          <p:cNvSpPr/>
          <p:nvPr/>
        </p:nvSpPr>
        <p:spPr>
          <a:xfrm>
            <a:off x="-1727654" y="5519260"/>
            <a:ext cx="81865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2016 </a:t>
            </a:r>
            <a:r>
              <a:rPr lang="uk-UA" sz="3200" dirty="0">
                <a:solidFill>
                  <a:schemeClr val="bg1"/>
                </a:solidFill>
              </a:rPr>
              <a:t>Результати ЗНО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2018</a:t>
            </a:r>
            <a:endParaRPr lang="uk-UA" sz="32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99461F6-8613-4E46-ADA7-54A61A818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5198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82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1291</Words>
  <Application>Microsoft Office PowerPoint</Application>
  <PresentationFormat>Широкоэкранный</PresentationFormat>
  <Paragraphs>737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Euphemia</vt:lpstr>
      <vt:lpstr>Plantagenet Cherokee</vt:lpstr>
      <vt:lpstr>Times New Roman</vt:lpstr>
      <vt:lpstr>Wingdings</vt:lpstr>
      <vt:lpstr>Научная литература 16 х 9</vt:lpstr>
      <vt:lpstr>Статистичні дані результатів основної сесії ЗНО з предмету  «Англійська мова»</vt:lpstr>
      <vt:lpstr>Презентация PowerPoint</vt:lpstr>
      <vt:lpstr>Презентация PowerPoint</vt:lpstr>
      <vt:lpstr>Результати ЗНО 2020 рік</vt:lpstr>
      <vt:lpstr>Презентация PowerPoint</vt:lpstr>
      <vt:lpstr>Презентация PowerPoint</vt:lpstr>
      <vt:lpstr>Результати ЗНО 2019 рік</vt:lpstr>
      <vt:lpstr>Презентация PowerPoint</vt:lpstr>
      <vt:lpstr>Презентация PowerPoint</vt:lpstr>
      <vt:lpstr>Результати ЗНО 2018 рік</vt:lpstr>
      <vt:lpstr>Презентация PowerPoint</vt:lpstr>
      <vt:lpstr>Презентация PowerPoint</vt:lpstr>
      <vt:lpstr>Результати ЗНО 2009 рік</vt:lpstr>
      <vt:lpstr>Презентация PowerPoint</vt:lpstr>
      <vt:lpstr>Презентация PowerPoint</vt:lpstr>
      <vt:lpstr>Результати ЗНО 2010 рік</vt:lpstr>
      <vt:lpstr>Презентация PowerPoint</vt:lpstr>
      <vt:lpstr>Презентация PowerPoint</vt:lpstr>
      <vt:lpstr>Результати ЗНО 2011 рік</vt:lpstr>
      <vt:lpstr>Презентация PowerPoint</vt:lpstr>
      <vt:lpstr>Презентация PowerPoint</vt:lpstr>
      <vt:lpstr>Результати ЗНО 2012 рік</vt:lpstr>
      <vt:lpstr>Презентация PowerPoint</vt:lpstr>
      <vt:lpstr>Презентация PowerPoint</vt:lpstr>
      <vt:lpstr>Результати ЗНО 2013 рік</vt:lpstr>
      <vt:lpstr>Презентация PowerPoint</vt:lpstr>
      <vt:lpstr>Презентация PowerPoint</vt:lpstr>
      <vt:lpstr>Результати ЗНО 2014 рік</vt:lpstr>
      <vt:lpstr>Презентация PowerPoint</vt:lpstr>
      <vt:lpstr>Презентация PowerPoint</vt:lpstr>
      <vt:lpstr>Результати ЗНО 2016 рік</vt:lpstr>
      <vt:lpstr>Презентация PowerPoint</vt:lpstr>
      <vt:lpstr>Презентация PowerPoint</vt:lpstr>
      <vt:lpstr>Результати ЗНО 2017 рік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2018-01-28T19:18:08Z</dcterms:created>
  <dcterms:modified xsi:type="dcterms:W3CDTF">2021-03-05T20:55:53Z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