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4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5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6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7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8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9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0.xml" ContentType="application/vnd.openxmlformats-officedocument.themeOverride+xml"/>
  <Override PartName="/ppt/charts/chart14.xml" ContentType="application/vnd.openxmlformats-officedocument.drawingml.chart+xml"/>
  <Override PartName="/ppt/theme/themeOverride11.xml" ContentType="application/vnd.openxmlformats-officedocument.themeOverride+xml"/>
  <Override PartName="/ppt/charts/chart15.xml" ContentType="application/vnd.openxmlformats-officedocument.drawingml.chart+xml"/>
  <Override PartName="/ppt/theme/themeOverride12.xml" ContentType="application/vnd.openxmlformats-officedocument.themeOverrid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52" r:id="rId2"/>
    <p:sldMasterId id="2147483764" r:id="rId3"/>
  </p:sldMasterIdLst>
  <p:notesMasterIdLst>
    <p:notesMasterId r:id="rId42"/>
  </p:notesMasterIdLst>
  <p:handoutMasterIdLst>
    <p:handoutMasterId r:id="rId43"/>
  </p:handoutMasterIdLst>
  <p:sldIdLst>
    <p:sldId id="406" r:id="rId4"/>
    <p:sldId id="446" r:id="rId5"/>
    <p:sldId id="487" r:id="rId6"/>
    <p:sldId id="447" r:id="rId7"/>
    <p:sldId id="497" r:id="rId8"/>
    <p:sldId id="449" r:id="rId9"/>
    <p:sldId id="457" r:id="rId10"/>
    <p:sldId id="450" r:id="rId11"/>
    <p:sldId id="451" r:id="rId12"/>
    <p:sldId id="470" r:id="rId13"/>
    <p:sldId id="488" r:id="rId14"/>
    <p:sldId id="463" r:id="rId15"/>
    <p:sldId id="461" r:id="rId16"/>
    <p:sldId id="480" r:id="rId17"/>
    <p:sldId id="481" r:id="rId18"/>
    <p:sldId id="478" r:id="rId19"/>
    <p:sldId id="465" r:id="rId20"/>
    <p:sldId id="472" r:id="rId21"/>
    <p:sldId id="473" r:id="rId22"/>
    <p:sldId id="453" r:id="rId23"/>
    <p:sldId id="474" r:id="rId24"/>
    <p:sldId id="475" r:id="rId25"/>
    <p:sldId id="482" r:id="rId26"/>
    <p:sldId id="476" r:id="rId27"/>
    <p:sldId id="483" r:id="rId28"/>
    <p:sldId id="477" r:id="rId29"/>
    <p:sldId id="486" r:id="rId30"/>
    <p:sldId id="489" r:id="rId31"/>
    <p:sldId id="490" r:id="rId32"/>
    <p:sldId id="456" r:id="rId33"/>
    <p:sldId id="492" r:id="rId34"/>
    <p:sldId id="471" r:id="rId35"/>
    <p:sldId id="496" r:id="rId36"/>
    <p:sldId id="493" r:id="rId37"/>
    <p:sldId id="494" r:id="rId38"/>
    <p:sldId id="495" r:id="rId39"/>
    <p:sldId id="498" r:id="rId40"/>
    <p:sldId id="499" r:id="rId41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72CC83"/>
    <a:srgbClr val="50C065"/>
    <a:srgbClr val="33CC33"/>
    <a:srgbClr val="09FF78"/>
    <a:srgbClr val="AFFFF2"/>
    <a:srgbClr val="EFF98D"/>
    <a:srgbClr val="A3FB39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441" autoAdjust="0"/>
  </p:normalViewPr>
  <p:slideViewPr>
    <p:cSldViewPr>
      <p:cViewPr varScale="1">
        <p:scale>
          <a:sx n="62" d="100"/>
          <a:sy n="62" d="100"/>
        </p:scale>
        <p:origin x="96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788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91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8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9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0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1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11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12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3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6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Кількість учнів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8AF-45E6-84CA-4307F025E5B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8AF-45E6-84CA-4307F025E5B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8AF-45E6-84CA-4307F025E5B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8AF-45E6-84CA-4307F025E5B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68AF-45E6-84CA-4307F025E5B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DB3C-4C94-A75A-A96B5B26463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8AF-45E6-84CA-4307F025E5BB}"/>
              </c:ext>
            </c:extLst>
          </c:dPt>
          <c:dPt>
            <c:idx val="7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8AF-45E6-84CA-4307F025E5BB}"/>
              </c:ext>
            </c:extLst>
          </c:dPt>
          <c:dLbls>
            <c:spPr>
              <a:pattFill prst="pct5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Проблеми зору</c:v>
                </c:pt>
                <c:pt idx="1">
                  <c:v>Захворювання НС</c:v>
                </c:pt>
                <c:pt idx="2">
                  <c:v>Опорно-рухові захворювання</c:v>
                </c:pt>
                <c:pt idx="3">
                  <c:v>Серцево-судинні</c:v>
                </c:pt>
                <c:pt idx="4">
                  <c:v>Захворювання ШКТ</c:v>
                </c:pt>
                <c:pt idx="5">
                  <c:v>Бронхіальна астма</c:v>
                </c:pt>
                <c:pt idx="6">
                  <c:v>Інші</c:v>
                </c:pt>
                <c:pt idx="7">
                  <c:v>Здорові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19</c:v>
                </c:pt>
                <c:pt idx="1">
                  <c:v>4</c:v>
                </c:pt>
                <c:pt idx="2">
                  <c:v>13</c:v>
                </c:pt>
                <c:pt idx="3">
                  <c:v>26</c:v>
                </c:pt>
                <c:pt idx="4">
                  <c:v>9</c:v>
                </c:pt>
                <c:pt idx="5">
                  <c:v>2</c:v>
                </c:pt>
                <c:pt idx="6">
                  <c:v>5</c:v>
                </c:pt>
                <c:pt idx="7">
                  <c:v>256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AF-45E6-84CA-4307F025E5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7305635929047675E-2"/>
          <c:y val="5.3821107960480896E-2"/>
          <c:w val="0.8915632612449822"/>
          <c:h val="0.6591521946510294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Початковий рівень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3 - А</c:v>
                </c:pt>
                <c:pt idx="1">
                  <c:v>3 - Б</c:v>
                </c:pt>
                <c:pt idx="2">
                  <c:v>4 - 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</c:v>
                </c:pt>
                <c:pt idx="1">
                  <c:v>3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BB-40A5-B5DB-9685946E603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Середній рівень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3 - А</c:v>
                </c:pt>
                <c:pt idx="1">
                  <c:v>3 - Б</c:v>
                </c:pt>
                <c:pt idx="2">
                  <c:v>4 - 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</c:v>
                </c:pt>
                <c:pt idx="1">
                  <c:v>0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BB-40A5-B5DB-9685946E603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Достатній рівень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3 - А</c:v>
                </c:pt>
                <c:pt idx="1">
                  <c:v>3 - Б</c:v>
                </c:pt>
                <c:pt idx="2">
                  <c:v>4 - А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10</c:v>
                </c:pt>
                <c:pt idx="1">
                  <c:v>5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BB-40A5-B5DB-9685946E603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Високий рівень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3 - А</c:v>
                </c:pt>
                <c:pt idx="1">
                  <c:v>3 - Б</c:v>
                </c:pt>
                <c:pt idx="2">
                  <c:v>4 - А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10</c:v>
                </c:pt>
                <c:pt idx="1">
                  <c:v>6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EBB-40A5-B5DB-9685946E60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16620880"/>
        <c:axId val="316617968"/>
      </c:barChart>
      <c:catAx>
        <c:axId val="316620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16617968"/>
        <c:crosses val="autoZero"/>
        <c:auto val="1"/>
        <c:lblAlgn val="ctr"/>
        <c:lblOffset val="100"/>
        <c:noMultiLvlLbl val="0"/>
      </c:catAx>
      <c:valAx>
        <c:axId val="316617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16620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9194953052985508E-2"/>
          <c:y val="2.2435165920044152E-3"/>
          <c:w val="0.90782929911538834"/>
          <c:h val="0.7930399876486027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Початковий рівень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3 - А</c:v>
                </c:pt>
                <c:pt idx="1">
                  <c:v>3 - Б</c:v>
                </c:pt>
                <c:pt idx="2">
                  <c:v>4 - 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</c:v>
                </c:pt>
                <c:pt idx="1">
                  <c:v>3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6E-48E8-B963-76616E2A71E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Середній рівень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3 - А</c:v>
                </c:pt>
                <c:pt idx="1">
                  <c:v>3 - Б</c:v>
                </c:pt>
                <c:pt idx="2">
                  <c:v>4 - 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</c:v>
                </c:pt>
                <c:pt idx="1">
                  <c:v>0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B6E-48E8-B963-76616E2A71E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Достатній рівень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3 - А</c:v>
                </c:pt>
                <c:pt idx="1">
                  <c:v>3 - Б</c:v>
                </c:pt>
                <c:pt idx="2">
                  <c:v>4 - А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11</c:v>
                </c:pt>
                <c:pt idx="1">
                  <c:v>10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B6E-48E8-B963-76616E2A71E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Високий рівень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3 - А</c:v>
                </c:pt>
                <c:pt idx="1">
                  <c:v>3 - Б</c:v>
                </c:pt>
                <c:pt idx="2">
                  <c:v>4 - А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7</c:v>
                </c:pt>
                <c:pt idx="1">
                  <c:v>1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B6E-48E8-B963-76616E2A71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16620880"/>
        <c:axId val="316617968"/>
      </c:barChart>
      <c:catAx>
        <c:axId val="316620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16617968"/>
        <c:crosses val="autoZero"/>
        <c:auto val="1"/>
        <c:lblAlgn val="ctr"/>
        <c:lblOffset val="100"/>
        <c:noMultiLvlLbl val="0"/>
      </c:catAx>
      <c:valAx>
        <c:axId val="316617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16620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Початковий рівень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3 - А</c:v>
                </c:pt>
                <c:pt idx="1">
                  <c:v>3 - Б</c:v>
                </c:pt>
                <c:pt idx="2">
                  <c:v>4 - 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</c:v>
                </c:pt>
                <c:pt idx="1">
                  <c:v>3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21-4373-BA7D-08BFC5AA984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Середній рівень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3 - А</c:v>
                </c:pt>
                <c:pt idx="1">
                  <c:v>3 - Б</c:v>
                </c:pt>
                <c:pt idx="2">
                  <c:v>4 - 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</c:v>
                </c:pt>
                <c:pt idx="1">
                  <c:v>0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21-4373-BA7D-08BFC5AA984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Достатній рівень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3 - А</c:v>
                </c:pt>
                <c:pt idx="1">
                  <c:v>3 - Б</c:v>
                </c:pt>
                <c:pt idx="2">
                  <c:v>4 - А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11</c:v>
                </c:pt>
                <c:pt idx="1">
                  <c:v>11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C21-4373-BA7D-08BFC5AA984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Високий рівень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3 - А</c:v>
                </c:pt>
                <c:pt idx="1">
                  <c:v>3 - Б</c:v>
                </c:pt>
                <c:pt idx="2">
                  <c:v>4 - А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8</c:v>
                </c:pt>
                <c:pt idx="1">
                  <c:v>0</c:v>
                </c:pt>
                <c:pt idx="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C21-4373-BA7D-08BFC5AA98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16620880"/>
        <c:axId val="316617968"/>
      </c:barChart>
      <c:catAx>
        <c:axId val="316620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16617968"/>
        <c:crosses val="autoZero"/>
        <c:auto val="1"/>
        <c:lblAlgn val="ctr"/>
        <c:lblOffset val="100"/>
        <c:noMultiLvlLbl val="0"/>
      </c:catAx>
      <c:valAx>
        <c:axId val="316617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16620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Стовпець3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Аркуш1!$A$2:$A$13</c:f>
              <c:strCache>
                <c:ptCount val="8"/>
                <c:pt idx="0">
                  <c:v>5-А</c:v>
                </c:pt>
                <c:pt idx="1">
                  <c:v>6-А</c:v>
                </c:pt>
                <c:pt idx="2">
                  <c:v>7-А</c:v>
                </c:pt>
                <c:pt idx="3">
                  <c:v>7-Б</c:v>
                </c:pt>
                <c:pt idx="4">
                  <c:v>8-А</c:v>
                </c:pt>
                <c:pt idx="5">
                  <c:v>9-А</c:v>
                </c:pt>
                <c:pt idx="6">
                  <c:v>9-Б</c:v>
                </c:pt>
                <c:pt idx="7">
                  <c:v>10-А</c:v>
                </c:pt>
              </c:strCache>
            </c:strRef>
          </c:cat>
          <c:val>
            <c:numRef>
              <c:f>Аркуш1!$B$2:$B$13</c:f>
              <c:numCache>
                <c:formatCode>General</c:formatCode>
                <c:ptCount val="12"/>
                <c:pt idx="0">
                  <c:v>8.6</c:v>
                </c:pt>
                <c:pt idx="1">
                  <c:v>6.9</c:v>
                </c:pt>
                <c:pt idx="2">
                  <c:v>7.1</c:v>
                </c:pt>
                <c:pt idx="3">
                  <c:v>7.8</c:v>
                </c:pt>
                <c:pt idx="4">
                  <c:v>6.4</c:v>
                </c:pt>
                <c:pt idx="5">
                  <c:v>8.1</c:v>
                </c:pt>
                <c:pt idx="6">
                  <c:v>7.9</c:v>
                </c:pt>
                <c:pt idx="7">
                  <c:v>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2E-4499-B8AF-E759595F0103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Стовпець1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Аркуш1!$A$2:$A$13</c:f>
              <c:strCache>
                <c:ptCount val="8"/>
                <c:pt idx="0">
                  <c:v>5-А</c:v>
                </c:pt>
                <c:pt idx="1">
                  <c:v>6-А</c:v>
                </c:pt>
                <c:pt idx="2">
                  <c:v>7-А</c:v>
                </c:pt>
                <c:pt idx="3">
                  <c:v>7-Б</c:v>
                </c:pt>
                <c:pt idx="4">
                  <c:v>8-А</c:v>
                </c:pt>
                <c:pt idx="5">
                  <c:v>9-А</c:v>
                </c:pt>
                <c:pt idx="6">
                  <c:v>9-Б</c:v>
                </c:pt>
                <c:pt idx="7">
                  <c:v>10-А</c:v>
                </c:pt>
              </c:strCache>
            </c:strRef>
          </c:cat>
          <c:val>
            <c:numRef>
              <c:f>Аркуш1!$C$2:$C$13</c:f>
            </c:numRef>
          </c:val>
          <c:extLst>
            <c:ext xmlns:c16="http://schemas.microsoft.com/office/drawing/2014/chart" uri="{C3380CC4-5D6E-409C-BE32-E72D297353CC}">
              <c16:uniqueId val="{00000001-A62E-4499-B8AF-E759595F0103}"/>
            </c:ext>
          </c:extLst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Стовпець2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Аркуш1!$A$2:$A$13</c:f>
              <c:strCache>
                <c:ptCount val="8"/>
                <c:pt idx="0">
                  <c:v>5-А</c:v>
                </c:pt>
                <c:pt idx="1">
                  <c:v>6-А</c:v>
                </c:pt>
                <c:pt idx="2">
                  <c:v>7-А</c:v>
                </c:pt>
                <c:pt idx="3">
                  <c:v>7-Б</c:v>
                </c:pt>
                <c:pt idx="4">
                  <c:v>8-А</c:v>
                </c:pt>
                <c:pt idx="5">
                  <c:v>9-А</c:v>
                </c:pt>
                <c:pt idx="6">
                  <c:v>9-Б</c:v>
                </c:pt>
                <c:pt idx="7">
                  <c:v>10-А</c:v>
                </c:pt>
              </c:strCache>
            </c:strRef>
          </c:cat>
          <c:val>
            <c:numRef>
              <c:f>Аркуш1!$D$2:$D$13</c:f>
            </c:numRef>
          </c:val>
          <c:extLst>
            <c:ext xmlns:c16="http://schemas.microsoft.com/office/drawing/2014/chart" uri="{C3380CC4-5D6E-409C-BE32-E72D297353CC}">
              <c16:uniqueId val="{00000002-A62E-4499-B8AF-E759595F01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142766848"/>
        <c:axId val="1"/>
        <c:axId val="0"/>
      </c:bar3DChart>
      <c:catAx>
        <c:axId val="142766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42766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dirty="0" err="1"/>
              <a:t>Середній</a:t>
            </a:r>
            <a:r>
              <a:rPr lang="ru-RU" dirty="0"/>
              <a:t>  бал </a:t>
            </a:r>
          </a:p>
        </c:rich>
      </c:tx>
      <c:layout>
        <c:manualLayout>
          <c:xMode val="edge"/>
          <c:yMode val="edge"/>
          <c:x val="0.27342197197259366"/>
          <c:y val="1.9607911960956667E-2"/>
        </c:manualLayout>
      </c:layout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Німецька мова</c:v>
                </c:pt>
              </c:strCache>
            </c:strRef>
          </c:tx>
          <c:invertIfNegative val="0"/>
          <c:cat>
            <c:strRef>
              <c:f>Аркуш1!$A$2:$A$10</c:f>
              <c:strCache>
                <c:ptCount val="8"/>
                <c:pt idx="0">
                  <c:v>5-А</c:v>
                </c:pt>
                <c:pt idx="1">
                  <c:v>6-А</c:v>
                </c:pt>
                <c:pt idx="2">
                  <c:v>7-А</c:v>
                </c:pt>
                <c:pt idx="3">
                  <c:v>7-Б</c:v>
                </c:pt>
                <c:pt idx="4">
                  <c:v>8-А</c:v>
                </c:pt>
                <c:pt idx="5">
                  <c:v>9-А</c:v>
                </c:pt>
                <c:pt idx="6">
                  <c:v>9-Б</c:v>
                </c:pt>
                <c:pt idx="7">
                  <c:v>10-А</c:v>
                </c:pt>
              </c:strCache>
            </c:strRef>
          </c:cat>
          <c:val>
            <c:numRef>
              <c:f>Аркуш1!$B$2:$B$10</c:f>
              <c:numCache>
                <c:formatCode>General</c:formatCode>
                <c:ptCount val="9"/>
                <c:pt idx="0">
                  <c:v>8.5</c:v>
                </c:pt>
                <c:pt idx="1">
                  <c:v>7.6</c:v>
                </c:pt>
                <c:pt idx="2">
                  <c:v>7.8</c:v>
                </c:pt>
                <c:pt idx="3">
                  <c:v>7.9</c:v>
                </c:pt>
                <c:pt idx="4">
                  <c:v>7.1</c:v>
                </c:pt>
                <c:pt idx="5">
                  <c:v>8.6</c:v>
                </c:pt>
                <c:pt idx="6">
                  <c:v>7.3</c:v>
                </c:pt>
                <c:pt idx="7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34-4BE0-ADF1-E858719A061E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Аркуш1!$A$2:$A$10</c:f>
              <c:strCache>
                <c:ptCount val="8"/>
                <c:pt idx="0">
                  <c:v>5-А</c:v>
                </c:pt>
                <c:pt idx="1">
                  <c:v>6-А</c:v>
                </c:pt>
                <c:pt idx="2">
                  <c:v>7-А</c:v>
                </c:pt>
                <c:pt idx="3">
                  <c:v>7-Б</c:v>
                </c:pt>
                <c:pt idx="4">
                  <c:v>8-А</c:v>
                </c:pt>
                <c:pt idx="5">
                  <c:v>9-А</c:v>
                </c:pt>
                <c:pt idx="6">
                  <c:v>9-Б</c:v>
                </c:pt>
                <c:pt idx="7">
                  <c:v>10-А</c:v>
                </c:pt>
              </c:strCache>
            </c:strRef>
          </c:cat>
          <c:val>
            <c:numRef>
              <c:f>Аркуш1!$C$2:$C$10</c:f>
            </c:numRef>
          </c:val>
          <c:extLst>
            <c:ext xmlns:c16="http://schemas.microsoft.com/office/drawing/2014/chart" uri="{C3380CC4-5D6E-409C-BE32-E72D297353CC}">
              <c16:uniqueId val="{00000001-3434-4BE0-ADF1-E858719A061E}"/>
            </c:ext>
          </c:extLst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Аркуш1!$A$2:$A$10</c:f>
              <c:strCache>
                <c:ptCount val="8"/>
                <c:pt idx="0">
                  <c:v>5-А</c:v>
                </c:pt>
                <c:pt idx="1">
                  <c:v>6-А</c:v>
                </c:pt>
                <c:pt idx="2">
                  <c:v>7-А</c:v>
                </c:pt>
                <c:pt idx="3">
                  <c:v>7-Б</c:v>
                </c:pt>
                <c:pt idx="4">
                  <c:v>8-А</c:v>
                </c:pt>
                <c:pt idx="5">
                  <c:v>9-А</c:v>
                </c:pt>
                <c:pt idx="6">
                  <c:v>9-Б</c:v>
                </c:pt>
                <c:pt idx="7">
                  <c:v>10-А</c:v>
                </c:pt>
              </c:strCache>
            </c:strRef>
          </c:cat>
          <c:val>
            <c:numRef>
              <c:f>Аркуш1!$D$2:$D$10</c:f>
            </c:numRef>
          </c:val>
          <c:extLst>
            <c:ext xmlns:c16="http://schemas.microsoft.com/office/drawing/2014/chart" uri="{C3380CC4-5D6E-409C-BE32-E72D297353CC}">
              <c16:uniqueId val="{00000002-3434-4BE0-ADF1-E858719A06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3860864"/>
        <c:axId val="1"/>
        <c:axId val="0"/>
      </c:bar3DChart>
      <c:catAx>
        <c:axId val="133860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3860864"/>
        <c:crosses val="autoZero"/>
        <c:crossBetween val="between"/>
      </c:valAx>
      <c:spPr>
        <a:noFill/>
        <a:ln w="25223">
          <a:noFill/>
        </a:ln>
      </c:spPr>
    </c:plotArea>
    <c:plotVisOnly val="1"/>
    <c:dispBlanksAs val="gap"/>
    <c:showDLblsOverMax val="0"/>
  </c:chart>
  <c:txPr>
    <a:bodyPr/>
    <a:lstStyle/>
    <a:p>
      <a:pPr>
        <a:defRPr sz="1787"/>
      </a:pPr>
      <a:endParaRPr lang="uk-UA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Середній бал</c:v>
                </c:pt>
              </c:strCache>
            </c:strRef>
          </c:tx>
          <c:invertIfNegative val="0"/>
          <c:cat>
            <c:strRef>
              <c:f>Аркуш1!$A$2:$A$9</c:f>
              <c:strCache>
                <c:ptCount val="8"/>
                <c:pt idx="0">
                  <c:v>5-А</c:v>
                </c:pt>
                <c:pt idx="1">
                  <c:v>6-А</c:v>
                </c:pt>
                <c:pt idx="2">
                  <c:v>7-А</c:v>
                </c:pt>
                <c:pt idx="3">
                  <c:v>7-Б</c:v>
                </c:pt>
                <c:pt idx="4">
                  <c:v>8-А</c:v>
                </c:pt>
                <c:pt idx="5">
                  <c:v>9-А</c:v>
                </c:pt>
                <c:pt idx="6">
                  <c:v>9-Б</c:v>
                </c:pt>
                <c:pt idx="7">
                  <c:v>10-А</c:v>
                </c:pt>
              </c:strCache>
            </c:strRef>
          </c:cat>
          <c:val>
            <c:numRef>
              <c:f>Аркуш1!$B$2:$B$9</c:f>
              <c:numCache>
                <c:formatCode>General</c:formatCode>
                <c:ptCount val="8"/>
                <c:pt idx="0">
                  <c:v>8.9</c:v>
                </c:pt>
                <c:pt idx="1">
                  <c:v>7.4</c:v>
                </c:pt>
                <c:pt idx="2">
                  <c:v>7.7</c:v>
                </c:pt>
                <c:pt idx="3">
                  <c:v>9.6999999999999993</c:v>
                </c:pt>
                <c:pt idx="4">
                  <c:v>6.1</c:v>
                </c:pt>
                <c:pt idx="5">
                  <c:v>8.4</c:v>
                </c:pt>
                <c:pt idx="6">
                  <c:v>6.4</c:v>
                </c:pt>
                <c:pt idx="7">
                  <c:v>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8A-46A4-AE30-C49325EBCF75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Стовпець1</c:v>
                </c:pt>
              </c:strCache>
            </c:strRef>
          </c:tx>
          <c:invertIfNegative val="0"/>
          <c:cat>
            <c:strRef>
              <c:f>Аркуш1!$A$2:$A$9</c:f>
              <c:strCache>
                <c:ptCount val="8"/>
                <c:pt idx="0">
                  <c:v>5-А</c:v>
                </c:pt>
                <c:pt idx="1">
                  <c:v>6-А</c:v>
                </c:pt>
                <c:pt idx="2">
                  <c:v>7-А</c:v>
                </c:pt>
                <c:pt idx="3">
                  <c:v>7-Б</c:v>
                </c:pt>
                <c:pt idx="4">
                  <c:v>8-А</c:v>
                </c:pt>
                <c:pt idx="5">
                  <c:v>9-А</c:v>
                </c:pt>
                <c:pt idx="6">
                  <c:v>9-Б</c:v>
                </c:pt>
                <c:pt idx="7">
                  <c:v>10-А</c:v>
                </c:pt>
              </c:strCache>
            </c:strRef>
          </c:cat>
          <c:val>
            <c:numRef>
              <c:f>Аркуш1!$C$2:$C$9</c:f>
            </c:numRef>
          </c:val>
          <c:extLst>
            <c:ext xmlns:c16="http://schemas.microsoft.com/office/drawing/2014/chart" uri="{C3380CC4-5D6E-409C-BE32-E72D297353CC}">
              <c16:uniqueId val="{00000001-9C8A-46A4-AE30-C49325EBCF75}"/>
            </c:ext>
          </c:extLst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Стовпець2</c:v>
                </c:pt>
              </c:strCache>
            </c:strRef>
          </c:tx>
          <c:invertIfNegative val="0"/>
          <c:cat>
            <c:strRef>
              <c:f>Аркуш1!$A$2:$A$9</c:f>
              <c:strCache>
                <c:ptCount val="8"/>
                <c:pt idx="0">
                  <c:v>5-А</c:v>
                </c:pt>
                <c:pt idx="1">
                  <c:v>6-А</c:v>
                </c:pt>
                <c:pt idx="2">
                  <c:v>7-А</c:v>
                </c:pt>
                <c:pt idx="3">
                  <c:v>7-Б</c:v>
                </c:pt>
                <c:pt idx="4">
                  <c:v>8-А</c:v>
                </c:pt>
                <c:pt idx="5">
                  <c:v>9-А</c:v>
                </c:pt>
                <c:pt idx="6">
                  <c:v>9-Б</c:v>
                </c:pt>
                <c:pt idx="7">
                  <c:v>10-А</c:v>
                </c:pt>
              </c:strCache>
            </c:strRef>
          </c:cat>
          <c:val>
            <c:numRef>
              <c:f>Аркуш1!$D$2:$D$9</c:f>
            </c:numRef>
          </c:val>
          <c:extLst>
            <c:ext xmlns:c16="http://schemas.microsoft.com/office/drawing/2014/chart" uri="{C3380CC4-5D6E-409C-BE32-E72D297353CC}">
              <c16:uniqueId val="{00000002-9C8A-46A4-AE30-C49325EBCF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33360512"/>
        <c:axId val="1"/>
        <c:axId val="0"/>
      </c:bar3DChart>
      <c:catAx>
        <c:axId val="133360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3360512"/>
        <c:crosses val="autoZero"/>
        <c:crossBetween val="between"/>
      </c:valAx>
      <c:spPr>
        <a:noFill/>
        <a:ln w="25223">
          <a:noFill/>
        </a:ln>
      </c:spPr>
    </c:plotArea>
    <c:plotVisOnly val="1"/>
    <c:dispBlanksAs val="gap"/>
    <c:showDLblsOverMax val="0"/>
  </c:chart>
  <c:txPr>
    <a:bodyPr/>
    <a:lstStyle/>
    <a:p>
      <a:pPr>
        <a:defRPr sz="1787"/>
      </a:pPr>
      <a:endParaRPr lang="uk-UA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chemeClr val="accent6">
                  <a:lumMod val="20000"/>
                  <a:lumOff val="80000"/>
                </a:scheme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72CC83"/>
              </a:solidFill>
              <a:ln>
                <a:noFill/>
              </a:ln>
              <a:effectLst>
                <a:outerShdw blurRad="50800" dist="50800" dir="5400000" algn="ctr" rotWithShape="0">
                  <a:schemeClr val="accent6">
                    <a:lumMod val="20000"/>
                    <a:lumOff val="8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E4D0-46FB-8031-6BE9495EC7B7}"/>
              </c:ext>
            </c:extLst>
          </c:dPt>
          <c:dPt>
            <c:idx val="1"/>
            <c:invertIfNegative val="0"/>
            <c:bubble3D val="0"/>
            <c:spPr>
              <a:solidFill>
                <a:srgbClr val="09FF78"/>
              </a:solidFill>
              <a:ln>
                <a:noFill/>
              </a:ln>
              <a:effectLst>
                <a:outerShdw blurRad="50800" dist="50800" dir="5400000" algn="ctr" rotWithShape="0">
                  <a:schemeClr val="accent6">
                    <a:lumMod val="20000"/>
                    <a:lumOff val="8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4D0-46FB-8031-6BE9495EC7B7}"/>
              </c:ext>
            </c:extLst>
          </c:dPt>
          <c:dPt>
            <c:idx val="2"/>
            <c:invertIfNegative val="0"/>
            <c:bubble3D val="0"/>
            <c:spPr>
              <a:solidFill>
                <a:srgbClr val="A3FB39"/>
              </a:solidFill>
              <a:ln>
                <a:noFill/>
              </a:ln>
              <a:effectLst>
                <a:outerShdw blurRad="50800" dist="50800" dir="5400000" algn="ctr" rotWithShape="0">
                  <a:schemeClr val="accent6">
                    <a:lumMod val="20000"/>
                    <a:lumOff val="8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E4D0-46FB-8031-6BE9495EC7B7}"/>
              </c:ext>
            </c:extLst>
          </c:dPt>
          <c:dPt>
            <c:idx val="3"/>
            <c:invertIfNegative val="0"/>
            <c:bubble3D val="0"/>
            <c:spPr>
              <a:solidFill>
                <a:srgbClr val="EFF98D"/>
              </a:solidFill>
              <a:ln>
                <a:noFill/>
              </a:ln>
              <a:effectLst>
                <a:outerShdw blurRad="50800" dist="50800" dir="5400000" algn="ctr" rotWithShape="0">
                  <a:schemeClr val="accent6">
                    <a:lumMod val="20000"/>
                    <a:lumOff val="8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4D0-46FB-8031-6BE9495EC7B7}"/>
              </c:ext>
            </c:extLst>
          </c:dPt>
          <c:dPt>
            <c:idx val="4"/>
            <c:invertIfNegative val="0"/>
            <c:bubble3D val="0"/>
            <c:spPr>
              <a:solidFill>
                <a:srgbClr val="AFFFF2"/>
              </a:solidFill>
              <a:ln>
                <a:noFill/>
              </a:ln>
              <a:effectLst>
                <a:outerShdw blurRad="50800" dist="50800" dir="5400000" algn="ctr" rotWithShape="0">
                  <a:schemeClr val="accent6">
                    <a:lumMod val="20000"/>
                    <a:lumOff val="8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E4D0-46FB-8031-6BE9495EC7B7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50800" dir="5400000" algn="ctr" rotWithShape="0">
                  <a:schemeClr val="accent6">
                    <a:lumMod val="20000"/>
                    <a:lumOff val="8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4D0-46FB-8031-6BE9495EC7B7}"/>
              </c:ext>
            </c:extLst>
          </c:dPt>
          <c:cat>
            <c:strRef>
              <c:f>Лист1!$A$2:$A$7</c:f>
              <c:strCache>
                <c:ptCount val="6"/>
                <c:pt idx="0">
                  <c:v>Ціннісне ставлення до людей</c:v>
                </c:pt>
                <c:pt idx="1">
                  <c:v>Ціннісне ставлення до суспільства і держави</c:v>
                </c:pt>
                <c:pt idx="2">
                  <c:v>Ціннісне ставлення до себе</c:v>
                </c:pt>
                <c:pt idx="3">
                  <c:v>Ціннісне ставлення до природи</c:v>
                </c:pt>
                <c:pt idx="4">
                  <c:v>Ціннісне ставлення до мистецтва</c:v>
                </c:pt>
                <c:pt idx="5">
                  <c:v>Ціннісне ставлення до праці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23</c:v>
                </c:pt>
                <c:pt idx="1">
                  <c:v>26</c:v>
                </c:pt>
                <c:pt idx="2">
                  <c:v>21</c:v>
                </c:pt>
                <c:pt idx="3">
                  <c:v>14</c:v>
                </c:pt>
                <c:pt idx="4">
                  <c:v>21</c:v>
                </c:pt>
                <c:pt idx="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D0-46FB-8031-6BE9495EC7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09254968"/>
        <c:axId val="509258248"/>
      </c:barChart>
      <c:catAx>
        <c:axId val="5092549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509258248"/>
        <c:crosses val="autoZero"/>
        <c:auto val="1"/>
        <c:lblAlgn val="ctr"/>
        <c:lblOffset val="100"/>
        <c:noMultiLvlLbl val="0"/>
      </c:catAx>
      <c:valAx>
        <c:axId val="5092582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509254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1-А клас</c:v>
                </c:pt>
              </c:strCache>
            </c:strRef>
          </c:tx>
          <c:spPr>
            <a:solidFill>
              <a:schemeClr val="accent4">
                <a:shade val="76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Лист1!$A$2:$A$4</c:f>
              <c:strCache>
                <c:ptCount val="3"/>
                <c:pt idx="0">
                  <c:v>високий рівень</c:v>
                </c:pt>
                <c:pt idx="1">
                  <c:v>середній рівень</c:v>
                </c:pt>
                <c:pt idx="2">
                  <c:v>низький рівень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</c:v>
                </c:pt>
                <c:pt idx="1">
                  <c:v>14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A7-4FDE-9316-E4348842999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1-Б клас</c:v>
                </c:pt>
              </c:strCache>
            </c:strRef>
          </c:tx>
          <c:spPr>
            <a:solidFill>
              <a:schemeClr val="accent4">
                <a:tint val="77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Лист1!$A$2:$A$4</c:f>
              <c:strCache>
                <c:ptCount val="3"/>
                <c:pt idx="0">
                  <c:v>високий рівень</c:v>
                </c:pt>
                <c:pt idx="1">
                  <c:v>середній рівень</c:v>
                </c:pt>
                <c:pt idx="2">
                  <c:v>низький рівень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</c:v>
                </c:pt>
                <c:pt idx="1">
                  <c:v>13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A7-4FDE-9316-E434884299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451290512"/>
        <c:axId val="451295760"/>
        <c:axId val="0"/>
      </c:bar3DChart>
      <c:catAx>
        <c:axId val="451290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51295760"/>
        <c:crosses val="autoZero"/>
        <c:auto val="1"/>
        <c:lblAlgn val="ctr"/>
        <c:lblOffset val="100"/>
        <c:noMultiLvlLbl val="0"/>
      </c:catAx>
      <c:valAx>
        <c:axId val="451295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51290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7623699815300864"/>
          <c:y val="0.10407575139257658"/>
          <c:w val="0.75123213764946051"/>
          <c:h val="0.61768799258853857"/>
        </c:manualLayout>
      </c:layout>
      <c:bar3DChart>
        <c:barDir val="col"/>
        <c:grouping val="clustered"/>
        <c:varyColors val="0"/>
        <c:ser>
          <c:idx val="1"/>
          <c:order val="1"/>
          <c:tx>
            <c:strRef>
              <c:f>'[4- а звіт  діаграми.xlsx]Лист4'!$C$1</c:f>
              <c:strCache>
                <c:ptCount val="1"/>
                <c:pt idx="0">
                  <c:v>Високий 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'[4- а звіт  діаграми.xlsx]Лист4'!$A$2:$A$6</c:f>
              <c:strCache>
                <c:ptCount val="4"/>
                <c:pt idx="0">
                  <c:v>Українська мова</c:v>
                </c:pt>
                <c:pt idx="1">
                  <c:v>Математика</c:v>
                </c:pt>
                <c:pt idx="2">
                  <c:v>Я досліджую світ</c:v>
                </c:pt>
                <c:pt idx="3">
                  <c:v>Англійська мова</c:v>
                </c:pt>
              </c:strCache>
            </c:strRef>
          </c:cat>
          <c:val>
            <c:numRef>
              <c:f>'[4- а звіт  діаграми.xlsx]Лист4'!$C$2:$C$6</c:f>
              <c:numCache>
                <c:formatCode>General</c:formatCode>
                <c:ptCount val="5"/>
                <c:pt idx="0">
                  <c:v>50</c:v>
                </c:pt>
                <c:pt idx="1">
                  <c:v>32</c:v>
                </c:pt>
                <c:pt idx="2">
                  <c:v>100</c:v>
                </c:pt>
                <c:pt idx="3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03-40BD-938E-A28BB41AB63B}"/>
            </c:ext>
          </c:extLst>
        </c:ser>
        <c:ser>
          <c:idx val="2"/>
          <c:order val="2"/>
          <c:tx>
            <c:strRef>
              <c:f>'[4- а звіт  діаграми.xlsx]Лист4'!$D$1</c:f>
              <c:strCache>
                <c:ptCount val="1"/>
                <c:pt idx="0">
                  <c:v>Достатній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'[4- а звіт  діаграми.xlsx]Лист4'!$A$2:$A$6</c:f>
              <c:strCache>
                <c:ptCount val="4"/>
                <c:pt idx="0">
                  <c:v>Українська мова</c:v>
                </c:pt>
                <c:pt idx="1">
                  <c:v>Математика</c:v>
                </c:pt>
                <c:pt idx="2">
                  <c:v>Я досліджую світ</c:v>
                </c:pt>
                <c:pt idx="3">
                  <c:v>Англійська мова</c:v>
                </c:pt>
              </c:strCache>
            </c:strRef>
          </c:cat>
          <c:val>
            <c:numRef>
              <c:f>'[4- а звіт  діаграми.xlsx]Лист4'!$D$2:$D$6</c:f>
              <c:numCache>
                <c:formatCode>General</c:formatCode>
                <c:ptCount val="5"/>
                <c:pt idx="0">
                  <c:v>66</c:v>
                </c:pt>
                <c:pt idx="1">
                  <c:v>66</c:v>
                </c:pt>
                <c:pt idx="2">
                  <c:v>139</c:v>
                </c:pt>
                <c:pt idx="3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03-40BD-938E-A28BB41AB63B}"/>
            </c:ext>
          </c:extLst>
        </c:ser>
        <c:ser>
          <c:idx val="3"/>
          <c:order val="3"/>
          <c:tx>
            <c:strRef>
              <c:f>'[4- а звіт  діаграми.xlsx]Лист4'!$E$1</c:f>
              <c:strCache>
                <c:ptCount val="1"/>
                <c:pt idx="0">
                  <c:v>Середній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'[4- а звіт  діаграми.xlsx]Лист4'!$A$2:$A$6</c:f>
              <c:strCache>
                <c:ptCount val="4"/>
                <c:pt idx="0">
                  <c:v>Українська мова</c:v>
                </c:pt>
                <c:pt idx="1">
                  <c:v>Математика</c:v>
                </c:pt>
                <c:pt idx="2">
                  <c:v>Я досліджую світ</c:v>
                </c:pt>
                <c:pt idx="3">
                  <c:v>Англійська мова</c:v>
                </c:pt>
              </c:strCache>
            </c:strRef>
          </c:cat>
          <c:val>
            <c:numRef>
              <c:f>'[4- а звіт  діаграми.xlsx]Лист4'!$E$2:$E$6</c:f>
              <c:numCache>
                <c:formatCode>General</c:formatCode>
                <c:ptCount val="5"/>
                <c:pt idx="0">
                  <c:v>9</c:v>
                </c:pt>
                <c:pt idx="1">
                  <c:v>10</c:v>
                </c:pt>
                <c:pt idx="2">
                  <c:v>28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203-40BD-938E-A28BB41AB63B}"/>
            </c:ext>
          </c:extLst>
        </c:ser>
        <c:ser>
          <c:idx val="4"/>
          <c:order val="4"/>
          <c:tx>
            <c:strRef>
              <c:f>'[4- а звіт  діаграми.xlsx]Лист4'!$F$1</c:f>
              <c:strCache>
                <c:ptCount val="1"/>
                <c:pt idx="0">
                  <c:v>Початковий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'[4- а звіт  діаграми.xlsx]Лист4'!$A$2:$A$6</c:f>
              <c:strCache>
                <c:ptCount val="4"/>
                <c:pt idx="0">
                  <c:v>Українська мова</c:v>
                </c:pt>
                <c:pt idx="1">
                  <c:v>Математика</c:v>
                </c:pt>
                <c:pt idx="2">
                  <c:v>Я досліджую світ</c:v>
                </c:pt>
                <c:pt idx="3">
                  <c:v>Англійська мова</c:v>
                </c:pt>
              </c:strCache>
            </c:strRef>
          </c:cat>
          <c:val>
            <c:numRef>
              <c:f>'[4- а звіт  діаграми.xlsx]Лист4'!$F$2:$F$6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3-E203-40BD-938E-A28BB41AB63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411635440"/>
        <c:axId val="416712792"/>
        <c:axId val="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'[4- а звіт  діаграми.xlsx]Лист4'!$B$1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  <a:sp3d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uk-UA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'[4- а звіт  діаграми.xlsx]Лист4'!$A$2:$A$6</c15:sqref>
                        </c15:formulaRef>
                      </c:ext>
                    </c:extLst>
                    <c:strCache>
                      <c:ptCount val="4"/>
                      <c:pt idx="0">
                        <c:v>Українська мова</c:v>
                      </c:pt>
                      <c:pt idx="1">
                        <c:v>Математика</c:v>
                      </c:pt>
                      <c:pt idx="2">
                        <c:v>Я досліджую світ</c:v>
                      </c:pt>
                      <c:pt idx="3">
                        <c:v>Англійська мова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'[4- а звіт  діаграми.xlsx]Лист4'!$B$2:$B$6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E203-40BD-938E-A28BB41AB63B}"/>
                  </c:ext>
                </c:extLst>
              </c15:ser>
            </c15:filteredBarSeries>
          </c:ext>
        </c:extLst>
      </c:bar3DChart>
      <c:catAx>
        <c:axId val="411635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16712792"/>
        <c:crosses val="autoZero"/>
        <c:auto val="1"/>
        <c:lblAlgn val="ctr"/>
        <c:lblOffset val="100"/>
        <c:noMultiLvlLbl val="0"/>
      </c:catAx>
      <c:valAx>
        <c:axId val="416712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116354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3"/>
                <c:pt idx="0">
                  <c:v>Загальне число призерів, які вибороли І місце</c:v>
                </c:pt>
                <c:pt idx="1">
                  <c:v>Загальна кількість призерів, які вибороли ІІ місце</c:v>
                </c:pt>
                <c:pt idx="2">
                  <c:v>Загальна кількість призерів, які вибороли ІІІ місце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</c:v>
                </c:pt>
                <c:pt idx="1">
                  <c:v>12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57-4D57-8032-0E9D696FC6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89593008"/>
        <c:axId val="489593336"/>
        <c:axId val="0"/>
      </c:bar3DChart>
      <c:catAx>
        <c:axId val="489593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89593336"/>
        <c:crosses val="autoZero"/>
        <c:auto val="1"/>
        <c:lblAlgn val="ctr"/>
        <c:lblOffset val="100"/>
        <c:noMultiLvlLbl val="0"/>
      </c:catAx>
      <c:valAx>
        <c:axId val="489593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89593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Сформовано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1 - А</c:v>
                </c:pt>
                <c:pt idx="1">
                  <c:v>1 - Б</c:v>
                </c:pt>
                <c:pt idx="2">
                  <c:v>2 - 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</c:v>
                </c:pt>
                <c:pt idx="1">
                  <c:v>6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00-422E-93A4-CB9009B287D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 сформовано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1 - А</c:v>
                </c:pt>
                <c:pt idx="1">
                  <c:v>1 - Б</c:v>
                </c:pt>
                <c:pt idx="2">
                  <c:v>2 - 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</c:v>
                </c:pt>
                <c:pt idx="1">
                  <c:v>15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00-422E-93A4-CB9009B287D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1 - А</c:v>
                </c:pt>
                <c:pt idx="1">
                  <c:v>1 - Б</c:v>
                </c:pt>
                <c:pt idx="2">
                  <c:v>2 - А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9200-422E-93A4-CB9009B287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16620880"/>
        <c:axId val="316617968"/>
      </c:barChart>
      <c:catAx>
        <c:axId val="316620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16617968"/>
        <c:crosses val="autoZero"/>
        <c:auto val="1"/>
        <c:lblAlgn val="ctr"/>
        <c:lblOffset val="100"/>
        <c:noMultiLvlLbl val="0"/>
      </c:catAx>
      <c:valAx>
        <c:axId val="316617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16620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Сформовано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1 - А</c:v>
                </c:pt>
                <c:pt idx="1">
                  <c:v>1 - Б</c:v>
                </c:pt>
                <c:pt idx="2">
                  <c:v>2 - 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25</c:v>
                </c:pt>
                <c:pt idx="1">
                  <c:v>20</c:v>
                </c:pt>
                <c:pt idx="2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CA-4387-B1CB-E605135FEEE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 сформовано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1 - А</c:v>
                </c:pt>
                <c:pt idx="1">
                  <c:v>1 - Б</c:v>
                </c:pt>
                <c:pt idx="2">
                  <c:v>2 - 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CA-4387-B1CB-E605135FEEE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1 - А</c:v>
                </c:pt>
                <c:pt idx="1">
                  <c:v>1 - Б</c:v>
                </c:pt>
                <c:pt idx="2">
                  <c:v>2 - А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4ECA-4387-B1CB-E605135FEE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16620880"/>
        <c:axId val="316617968"/>
      </c:barChart>
      <c:catAx>
        <c:axId val="316620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16617968"/>
        <c:crosses val="autoZero"/>
        <c:auto val="1"/>
        <c:lblAlgn val="ctr"/>
        <c:lblOffset val="100"/>
        <c:noMultiLvlLbl val="0"/>
      </c:catAx>
      <c:valAx>
        <c:axId val="316617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16620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839197663644188"/>
          <c:y val="0.1081932577865069"/>
          <c:w val="0.84311316930306435"/>
          <c:h val="0.688552115538317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Сформовано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1 - А</c:v>
                </c:pt>
                <c:pt idx="1">
                  <c:v>1 - Б</c:v>
                </c:pt>
                <c:pt idx="2">
                  <c:v>2 - 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</c:v>
                </c:pt>
                <c:pt idx="1">
                  <c:v>11</c:v>
                </c:pt>
                <c:pt idx="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4E-4217-8EAB-3D0A4252CBD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 сформовано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1 - А</c:v>
                </c:pt>
                <c:pt idx="1">
                  <c:v>1 - Б</c:v>
                </c:pt>
                <c:pt idx="2">
                  <c:v>2 - 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10</c:v>
                </c:pt>
                <c:pt idx="1">
                  <c:v>10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4E-4217-8EAB-3D0A4252CBD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1 - А</c:v>
                </c:pt>
                <c:pt idx="1">
                  <c:v>1 - Б</c:v>
                </c:pt>
                <c:pt idx="2">
                  <c:v>2 - А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B64E-4217-8EAB-3D0A4252CB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16620880"/>
        <c:axId val="316617968"/>
      </c:barChart>
      <c:catAx>
        <c:axId val="316620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16617968"/>
        <c:crosses val="autoZero"/>
        <c:auto val="1"/>
        <c:lblAlgn val="ctr"/>
        <c:lblOffset val="100"/>
        <c:noMultiLvlLbl val="0"/>
      </c:catAx>
      <c:valAx>
        <c:axId val="316617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16620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Сформовано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1 - А</c:v>
                </c:pt>
                <c:pt idx="1">
                  <c:v>1 - Б</c:v>
                </c:pt>
                <c:pt idx="2">
                  <c:v>2 - 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25</c:v>
                </c:pt>
                <c:pt idx="1">
                  <c:v>14</c:v>
                </c:pt>
                <c:pt idx="2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91-4EF0-A2E0-0BDF565E029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 сформовано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1 - А</c:v>
                </c:pt>
                <c:pt idx="1">
                  <c:v>1 - Б</c:v>
                </c:pt>
                <c:pt idx="2">
                  <c:v>2 - 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7</c:v>
                </c:pt>
                <c:pt idx="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91-4EF0-A2E0-0BDF565E029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1 - А</c:v>
                </c:pt>
                <c:pt idx="1">
                  <c:v>1 - Б</c:v>
                </c:pt>
                <c:pt idx="2">
                  <c:v>2 - А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E091-4EF0-A2E0-0BDF565E02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16620880"/>
        <c:axId val="316617968"/>
      </c:barChart>
      <c:catAx>
        <c:axId val="316620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16617968"/>
        <c:crosses val="autoZero"/>
        <c:auto val="1"/>
        <c:lblAlgn val="ctr"/>
        <c:lblOffset val="100"/>
        <c:noMultiLvlLbl val="0"/>
      </c:catAx>
      <c:valAx>
        <c:axId val="316617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16620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8482390337912045E-2"/>
          <c:y val="9.6815448857766037E-2"/>
          <c:w val="0.89599925742058406"/>
          <c:h val="0.639335323154632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Початковий рівень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3 - А</c:v>
                </c:pt>
                <c:pt idx="1">
                  <c:v>3 - Б</c:v>
                </c:pt>
                <c:pt idx="2">
                  <c:v>4 - 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</c:v>
                </c:pt>
                <c:pt idx="1">
                  <c:v>3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05-4968-BEFF-7DDC44FF841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Середній рівень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3 - А</c:v>
                </c:pt>
                <c:pt idx="1">
                  <c:v>3 - Б</c:v>
                </c:pt>
                <c:pt idx="2">
                  <c:v>4 - 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</c:v>
                </c:pt>
                <c:pt idx="1">
                  <c:v>11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05-4968-BEFF-7DDC44FF841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Достатній рівень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3 - А</c:v>
                </c:pt>
                <c:pt idx="1">
                  <c:v>3 - Б</c:v>
                </c:pt>
                <c:pt idx="2">
                  <c:v>4 - А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5</c:v>
                </c:pt>
                <c:pt idx="1">
                  <c:v>0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05-4968-BEFF-7DDC44FF841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Високий рівень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3 - А</c:v>
                </c:pt>
                <c:pt idx="1">
                  <c:v>3 - Б</c:v>
                </c:pt>
                <c:pt idx="2">
                  <c:v>4 - А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12</c:v>
                </c:pt>
                <c:pt idx="1">
                  <c:v>0</c:v>
                </c:pt>
                <c:pt idx="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705-4968-BEFF-7DDC44FF84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16620880"/>
        <c:axId val="316617968"/>
      </c:barChart>
      <c:catAx>
        <c:axId val="316620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16617968"/>
        <c:crosses val="autoZero"/>
        <c:auto val="1"/>
        <c:lblAlgn val="ctr"/>
        <c:lblOffset val="100"/>
        <c:noMultiLvlLbl val="0"/>
      </c:catAx>
      <c:valAx>
        <c:axId val="316617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16620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B735D4D-4B29-4B90-B9E6-8CA7D52489C1}" type="datetimeFigureOut">
              <a:rPr lang="uk-UA"/>
              <a:pPr>
                <a:defRPr/>
              </a:pPr>
              <a:t>24.06.2022</a:t>
            </a:fld>
            <a:endParaRPr lang="uk-UA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6452937-D8DF-4FEA-B287-C605099FB147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93EF2C2-6C11-48F5-B853-42BAA26CFE36}" type="datetimeFigureOut">
              <a:rPr lang="ru-RU"/>
              <a:pPr>
                <a:defRPr/>
              </a:pPr>
              <a:t>24.06.2022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06F08D9-44DA-474F-9FCC-3AA1DAEDB502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6F08D9-44DA-474F-9FCC-3AA1DAEDB502}" type="slidenum">
              <a:rPr lang="ru-RU" altLang="uk-UA" smtClean="0"/>
              <a:pPr>
                <a:defRPr/>
              </a:pPr>
              <a:t>9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063179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1CA21318-8757-4BC7-81D4-9A00E7BD0932}" type="slidenum">
              <a:rPr lang="ru-RU" altLang="uk-UA" smtClean="0"/>
              <a:pPr/>
              <a:t>10</a:t>
            </a:fld>
            <a:endParaRPr lang="ru-RU" alt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6F08D9-44DA-474F-9FCC-3AA1DAEDB502}" type="slidenum">
              <a:rPr lang="ru-RU" altLang="uk-UA" smtClean="0"/>
              <a:pPr>
                <a:defRPr/>
              </a:pPr>
              <a:t>33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056491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7ABCC-5289-41BD-A3A0-2B8A1E724910}" type="datetimeFigureOut">
              <a:rPr lang="ru-RU"/>
              <a:pPr>
                <a:defRPr/>
              </a:pPr>
              <a:t>24.06.2022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0CB24-C51D-43BF-A8C5-6D6DCC9577B9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469875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DB40B-C8B8-4D4D-8076-D8B1C8CBD382}" type="datetimeFigureOut">
              <a:rPr lang="ru-RU"/>
              <a:pPr>
                <a:defRPr/>
              </a:pPr>
              <a:t>24.06.2022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40863-E556-4C96-BD62-0E1006D0BDC2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743331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3B5F6-EAAA-4EE4-93BA-4E1EC80CCD26}" type="datetimeFigureOut">
              <a:rPr lang="ru-RU"/>
              <a:pPr>
                <a:defRPr/>
              </a:pPr>
              <a:t>24.06.2022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2CEED-2BDB-485D-B78F-8012A3AA383C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858672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5F5424-1D70-4FE4-B4C1-71C3C38D9D5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24.06.2022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9DD966-A438-495B-A885-7B7ADF2762DD}" type="slidenum">
              <a:rPr kumimoji="0" lang="ru-RU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606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0DA48F-0CF0-47F9-8E38-387983E93CC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24.06.2022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6FCA22-3C98-4A60-8B64-365A4703077F}" type="slidenum">
              <a:rPr kumimoji="0" lang="ru-RU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319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C5A699-F8F9-4421-802C-98091A9B5336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24.06.2022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814CCF-F28C-4FB0-97E7-6CBE6927F1C7}" type="slidenum">
              <a:rPr kumimoji="0" lang="ru-RU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450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EC59-22C6-4C69-AE82-56DEA4326B4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24.06.2022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B4AD1C-FA90-4710-BCDB-6BC09624B8B8}" type="slidenum">
              <a:rPr kumimoji="0" lang="ru-RU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095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2BA523-BFE7-49D2-9A4F-71B6AE4CEE38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24.06.2022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8DC7BF-446C-45D3-A2DB-2CFC66C32957}" type="slidenum">
              <a:rPr kumimoji="0" lang="ru-RU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052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0BF42-AC0D-49E9-92B9-390E72750FB9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24.06.2022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57EA72-3DBB-4368-BA22-708A94CC6974}" type="slidenum">
              <a:rPr kumimoji="0" lang="ru-RU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6585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D1EE-AB5D-4284-9824-13CCFACD3FC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24.06.2022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72FD0B-8023-486E-A75E-18D78DFA6F17}" type="slidenum">
              <a:rPr kumimoji="0" lang="ru-RU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3459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43A129-930A-4EF0-B94F-297635A1CBCA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24.06.2022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AC3C76-E85D-4E2D-9690-79DD95DFD057}" type="slidenum">
              <a:rPr kumimoji="0" lang="ru-RU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351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DBC0F-8AC5-483F-9263-13CC3E8C669B}" type="datetimeFigureOut">
              <a:rPr lang="ru-RU"/>
              <a:pPr>
                <a:defRPr/>
              </a:pPr>
              <a:t>24.06.2022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015CB-9849-4CE7-B1EB-0465C9D481BD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1606018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DF95D-8FF4-4D69-A7DD-B6C628960242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24.06.2022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74AC1D-EACE-4CA4-A1E6-71207D023D76}" type="slidenum">
              <a:rPr kumimoji="0" lang="ru-RU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242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A189D-0B99-4BD8-A368-4846111D54D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24.06.2022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078CAC-7C2F-4635-8418-42F21084E0FC}" type="slidenum">
              <a:rPr kumimoji="0" lang="ru-RU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988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7D87B-C4E8-4065-A1FB-FCEB86052269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24.06.2022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A3A102-E8B7-4D87-8372-295EEF6BAF57}" type="slidenum">
              <a:rPr kumimoji="0" lang="ru-RU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567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5F5424-1D70-4FE4-B4C1-71C3C38D9D5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24.06.2022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9DD966-A438-495B-A885-7B7ADF2762DD}" type="slidenum">
              <a:rPr kumimoji="0" lang="ru-RU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9716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0DA48F-0CF0-47F9-8E38-387983E93CC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24.06.2022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6FCA22-3C98-4A60-8B64-365A4703077F}" type="slidenum">
              <a:rPr kumimoji="0" lang="ru-RU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3436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C5A699-F8F9-4421-802C-98091A9B5336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24.06.2022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814CCF-F28C-4FB0-97E7-6CBE6927F1C7}" type="slidenum">
              <a:rPr kumimoji="0" lang="ru-RU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980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EC59-22C6-4C69-AE82-56DEA4326B4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24.06.2022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B4AD1C-FA90-4710-BCDB-6BC09624B8B8}" type="slidenum">
              <a:rPr kumimoji="0" lang="ru-RU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9078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2BA523-BFE7-49D2-9A4F-71B6AE4CEE38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24.06.2022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8DC7BF-446C-45D3-A2DB-2CFC66C32957}" type="slidenum">
              <a:rPr kumimoji="0" lang="ru-RU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0939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0BF42-AC0D-49E9-92B9-390E72750FB9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24.06.2022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57EA72-3DBB-4368-BA22-708A94CC6974}" type="slidenum">
              <a:rPr kumimoji="0" lang="ru-RU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032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D1EE-AB5D-4284-9824-13CCFACD3FC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24.06.2022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72FD0B-8023-486E-A75E-18D78DFA6F17}" type="slidenum">
              <a:rPr kumimoji="0" lang="ru-RU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138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0F443-6BDA-4ECB-99F0-C0BF3B194C52}" type="datetimeFigureOut">
              <a:rPr lang="ru-RU"/>
              <a:pPr>
                <a:defRPr/>
              </a:pPr>
              <a:t>24.06.2022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428AE-5BDF-415A-AB45-F5CFFBB9C598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8620109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43A129-930A-4EF0-B94F-297635A1CBCA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24.06.2022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AC3C76-E85D-4E2D-9690-79DD95DFD057}" type="slidenum">
              <a:rPr kumimoji="0" lang="ru-RU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6245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DF95D-8FF4-4D69-A7DD-B6C628960242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24.06.2022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74AC1D-EACE-4CA4-A1E6-71207D023D76}" type="slidenum">
              <a:rPr kumimoji="0" lang="ru-RU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8873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A189D-0B99-4BD8-A368-4846111D54D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24.06.2022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078CAC-7C2F-4635-8418-42F21084E0FC}" type="slidenum">
              <a:rPr kumimoji="0" lang="ru-RU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3359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7D87B-C4E8-4065-A1FB-FCEB86052269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24.06.2022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A3A102-E8B7-4D87-8372-295EEF6BAF57}" type="slidenum">
              <a:rPr kumimoji="0" lang="ru-RU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652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80A7E-6DD0-4B1C-A650-A65820E3FB3F}" type="datetimeFigureOut">
              <a:rPr lang="ru-RU"/>
              <a:pPr>
                <a:defRPr/>
              </a:pPr>
              <a:t>24.06.2022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46984-FB96-4D4F-AC11-62385E567222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345813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D540F-C223-495F-897B-13660A1C36A9}" type="datetimeFigureOut">
              <a:rPr lang="ru-RU"/>
              <a:pPr>
                <a:defRPr/>
              </a:pPr>
              <a:t>24.06.2022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9FB7F-F9BE-4B84-970B-254979E9714E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196769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956D2-4465-44F3-B27C-E1ADB006B1E9}" type="datetimeFigureOut">
              <a:rPr lang="ru-RU"/>
              <a:pPr>
                <a:defRPr/>
              </a:pPr>
              <a:t>24.06.2022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7A838-2A14-41E8-BC65-B0F631C28ACE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129067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B7E02-8966-43FD-A269-B9CB873A4146}" type="datetimeFigureOut">
              <a:rPr lang="ru-RU"/>
              <a:pPr>
                <a:defRPr/>
              </a:pPr>
              <a:t>24.06.2022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5A746-EC15-4808-B1F8-9BA4007A599C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942816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C23DE-E420-4DEB-9418-7F95BB688B36}" type="datetimeFigureOut">
              <a:rPr lang="ru-RU"/>
              <a:pPr>
                <a:defRPr/>
              </a:pPr>
              <a:t>24.06.2022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372F1-CA6C-4D1A-8358-E5A0785F973A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289716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6007F-782C-465F-909E-344631BBFC55}" type="datetimeFigureOut">
              <a:rPr lang="ru-RU"/>
              <a:pPr>
                <a:defRPr/>
              </a:pPr>
              <a:t>24.06.2022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DD9B9-B625-4B23-A1D8-E8342DFDC0EA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803754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D1563B-39F9-478B-BE43-E3BF0D167DF0}" type="datetimeFigureOut">
              <a:rPr lang="ru-RU"/>
              <a:pPr>
                <a:defRPr/>
              </a:pPr>
              <a:t>24.06.2022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1760191-38AA-42C9-811A-645E7671A1B0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60BB09-72A0-449D-9BAF-FF8E5875318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24.06.2022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77D292-E0BC-41EB-B4AA-B3A8E5EE7A36}" type="slidenum">
              <a:rPr kumimoji="0" lang="ru-RU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319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60BB09-72A0-449D-9BAF-FF8E5875318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24.06.2022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77D292-E0BC-41EB-B4AA-B3A8E5EE7A36}" type="slidenum">
              <a:rPr kumimoji="0" lang="ru-RU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025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nus.org.ua/articles/yak-pratsyuvaty-v-google-klas-pokrokova-instruktsiya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anivschool6.com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kaniv-6.e-schools.info/" TargetMode="External"/><Relationship Id="rId2" Type="http://schemas.openxmlformats.org/officeDocument/2006/relationships/hyperlink" Target="https://www.kanivschool6.com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914400" y="928688"/>
            <a:ext cx="7834313" cy="3436937"/>
          </a:xfrm>
        </p:spPr>
        <p:txBody>
          <a:bodyPr/>
          <a:lstStyle/>
          <a:p>
            <a:r>
              <a:rPr lang="uk-UA" altLang="uk-UA" sz="4800" b="1" i="1">
                <a:solidFill>
                  <a:srgbClr val="0033CC"/>
                </a:solidFill>
              </a:rPr>
              <a:t>ЗВІТ КЕРІВНИКА</a:t>
            </a:r>
            <a:br>
              <a:rPr lang="uk-UA" altLang="uk-UA" sz="4800" b="1" i="1">
                <a:solidFill>
                  <a:srgbClr val="0033CC"/>
                </a:solidFill>
              </a:rPr>
            </a:br>
            <a:r>
              <a:rPr lang="uk-UA" altLang="uk-UA" sz="4800" b="1" i="1">
                <a:solidFill>
                  <a:srgbClr val="0033CC"/>
                </a:solidFill>
              </a:rPr>
              <a:t> за 2021-2022 </a:t>
            </a:r>
            <a:br>
              <a:rPr lang="uk-UA" altLang="uk-UA" sz="4800" b="1" i="1">
                <a:solidFill>
                  <a:srgbClr val="0033CC"/>
                </a:solidFill>
              </a:rPr>
            </a:br>
            <a:r>
              <a:rPr lang="uk-UA" altLang="uk-UA" sz="4800" b="1" i="1">
                <a:solidFill>
                  <a:srgbClr val="0033CC"/>
                </a:solidFill>
              </a:rPr>
              <a:t>навчальний рік</a:t>
            </a:r>
            <a:br>
              <a:rPr lang="uk-UA" altLang="uk-UA" sz="4800">
                <a:solidFill>
                  <a:srgbClr val="0033CC"/>
                </a:solidFill>
                <a:latin typeface="Monotype Corsiva" panose="03010101010201010101" pitchFamily="66" charset="0"/>
              </a:rPr>
            </a:br>
            <a:endParaRPr lang="ru-RU" altLang="uk-UA" sz="4800" i="1">
              <a:solidFill>
                <a:srgbClr val="0033CC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en-US">
                <a:solidFill>
                  <a:srgbClr val="0033CC"/>
                </a:solidFill>
              </a:rPr>
              <a:t>Соціальний паспорт</a:t>
            </a:r>
            <a:endParaRPr lang="en-US" altLang="en-US">
              <a:solidFill>
                <a:srgbClr val="0033CC"/>
              </a:solidFill>
            </a:endParaRPr>
          </a:p>
        </p:txBody>
      </p:sp>
      <p:graphicFrame>
        <p:nvGraphicFramePr>
          <p:cNvPr id="16387" name="Объект 7"/>
          <p:cNvGraphicFramePr>
            <a:graphicFrameLocks noGrp="1"/>
          </p:cNvGraphicFramePr>
          <p:nvPr>
            <p:ph idx="1"/>
          </p:nvPr>
        </p:nvGraphicFramePr>
        <p:xfrm>
          <a:off x="406400" y="1549400"/>
          <a:ext cx="8331200" cy="462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Диаграмма" r:id="rId3" imgW="8340051" imgH="4633362" progId="Excel.Chart.8">
                  <p:embed/>
                </p:oleObj>
              </mc:Choice>
              <mc:Fallback>
                <p:oleObj name="Диаграмма" r:id="rId3" imgW="8340051" imgH="4633362" progId="Excel.Chart.8">
                  <p:embed/>
                  <p:pic>
                    <p:nvPicPr>
                      <p:cNvPr id="0" name="Объект 7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1549400"/>
                        <a:ext cx="8331200" cy="4627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CA844C-B829-771B-2F2E-C899218CD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E23A37-13BD-AED6-B25C-051991543B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en-US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 ОЦІНЮВАННЯ</a:t>
            </a:r>
            <a:endParaRPr lang="ru-RU" altLang="en-US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uk-UA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ЗАСТОСУВАННЯ ВНУТРІШНЬОГО МОНІТОРИНГУ, ЩО ПЕРЕДБАЧАЄ СИСТЕМАТИЧНЕ ВІДСТЕЖЕННЯ ТА КОРИГУВАННЯ РЕЗУЛЬТАТІВ НАВЧАННЯ КОЖНОГО ЗДОБУВАЧА ОСВІТИ 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07666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800" dirty="0">
                <a:solidFill>
                  <a:prstClr val="white"/>
                </a:solidFill>
              </a:rPr>
              <a:t>Результати дослідження</a:t>
            </a:r>
            <a:br>
              <a:rPr lang="uk-UA" sz="3800" dirty="0">
                <a:solidFill>
                  <a:prstClr val="white"/>
                </a:solidFill>
              </a:rPr>
            </a:br>
            <a:r>
              <a:rPr lang="uk-UA" sz="3800" dirty="0">
                <a:solidFill>
                  <a:prstClr val="white"/>
                </a:solidFill>
              </a:rPr>
              <a:t> психологічної готовності дітей </a:t>
            </a:r>
            <a:br>
              <a:rPr lang="uk-UA" sz="3800" dirty="0">
                <a:solidFill>
                  <a:prstClr val="white"/>
                </a:solidFill>
              </a:rPr>
            </a:br>
            <a:r>
              <a:rPr lang="uk-UA" sz="3800" dirty="0">
                <a:solidFill>
                  <a:prstClr val="white"/>
                </a:solidFill>
              </a:rPr>
              <a:t>6-річного віку до навчання в школі</a:t>
            </a:r>
            <a:endParaRPr lang="en-US" altLang="en-US" sz="3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729801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en-US" sz="4200">
                <a:solidFill>
                  <a:srgbClr val="0033CC"/>
                </a:solidFill>
              </a:rPr>
              <a:t>Результати анкетування учнів 5-го класу «Мої відчуття в школі»</a:t>
            </a:r>
            <a:endParaRPr lang="en-US" altLang="en-US" sz="4200">
              <a:solidFill>
                <a:srgbClr val="0033CC"/>
              </a:solidFill>
            </a:endParaRPr>
          </a:p>
        </p:txBody>
      </p:sp>
      <p:pic>
        <p:nvPicPr>
          <p:cNvPr id="21507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8" t="12144" r="14568" b="3870"/>
          <a:stretch>
            <a:fillRect/>
          </a:stretch>
        </p:blipFill>
        <p:spPr>
          <a:xfrm>
            <a:off x="1547813" y="1628775"/>
            <a:ext cx="6588125" cy="439261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0033CC"/>
                </a:solidFill>
              </a:rPr>
              <a:t>Моніторинг навчальних досягнень учнів 3-А класу </a:t>
            </a:r>
            <a:endParaRPr lang="en-US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4378444"/>
              </p:ext>
            </p:extLst>
          </p:nvPr>
        </p:nvGraphicFramePr>
        <p:xfrm>
          <a:off x="1043614" y="1417646"/>
          <a:ext cx="7200800" cy="4710890"/>
        </p:xfrm>
        <a:graphic>
          <a:graphicData uri="http://schemas.openxmlformats.org/drawingml/2006/table">
            <a:tbl>
              <a:tblPr/>
              <a:tblGrid>
                <a:gridCol w="225025">
                  <a:extLst>
                    <a:ext uri="{9D8B030D-6E8A-4147-A177-3AD203B41FA5}">
                      <a16:colId xmlns:a16="http://schemas.microsoft.com/office/drawing/2014/main" val="608098691"/>
                    </a:ext>
                  </a:extLst>
                </a:gridCol>
                <a:gridCol w="225025">
                  <a:extLst>
                    <a:ext uri="{9D8B030D-6E8A-4147-A177-3AD203B41FA5}">
                      <a16:colId xmlns:a16="http://schemas.microsoft.com/office/drawing/2014/main" val="643688372"/>
                    </a:ext>
                  </a:extLst>
                </a:gridCol>
                <a:gridCol w="225025">
                  <a:extLst>
                    <a:ext uri="{9D8B030D-6E8A-4147-A177-3AD203B41FA5}">
                      <a16:colId xmlns:a16="http://schemas.microsoft.com/office/drawing/2014/main" val="372898949"/>
                    </a:ext>
                  </a:extLst>
                </a:gridCol>
                <a:gridCol w="225025">
                  <a:extLst>
                    <a:ext uri="{9D8B030D-6E8A-4147-A177-3AD203B41FA5}">
                      <a16:colId xmlns:a16="http://schemas.microsoft.com/office/drawing/2014/main" val="2595560028"/>
                    </a:ext>
                  </a:extLst>
                </a:gridCol>
                <a:gridCol w="225025">
                  <a:extLst>
                    <a:ext uri="{9D8B030D-6E8A-4147-A177-3AD203B41FA5}">
                      <a16:colId xmlns:a16="http://schemas.microsoft.com/office/drawing/2014/main" val="2421993961"/>
                    </a:ext>
                  </a:extLst>
                </a:gridCol>
                <a:gridCol w="225025">
                  <a:extLst>
                    <a:ext uri="{9D8B030D-6E8A-4147-A177-3AD203B41FA5}">
                      <a16:colId xmlns:a16="http://schemas.microsoft.com/office/drawing/2014/main" val="2898437869"/>
                    </a:ext>
                  </a:extLst>
                </a:gridCol>
                <a:gridCol w="264160">
                  <a:extLst>
                    <a:ext uri="{9D8B030D-6E8A-4147-A177-3AD203B41FA5}">
                      <a16:colId xmlns:a16="http://schemas.microsoft.com/office/drawing/2014/main" val="194228855"/>
                    </a:ext>
                  </a:extLst>
                </a:gridCol>
                <a:gridCol w="156539">
                  <a:extLst>
                    <a:ext uri="{9D8B030D-6E8A-4147-A177-3AD203B41FA5}">
                      <a16:colId xmlns:a16="http://schemas.microsoft.com/office/drawing/2014/main" val="290867632"/>
                    </a:ext>
                  </a:extLst>
                </a:gridCol>
                <a:gridCol w="225025">
                  <a:extLst>
                    <a:ext uri="{9D8B030D-6E8A-4147-A177-3AD203B41FA5}">
                      <a16:colId xmlns:a16="http://schemas.microsoft.com/office/drawing/2014/main" val="2241026737"/>
                    </a:ext>
                  </a:extLst>
                </a:gridCol>
                <a:gridCol w="225025">
                  <a:extLst>
                    <a:ext uri="{9D8B030D-6E8A-4147-A177-3AD203B41FA5}">
                      <a16:colId xmlns:a16="http://schemas.microsoft.com/office/drawing/2014/main" val="2616319365"/>
                    </a:ext>
                  </a:extLst>
                </a:gridCol>
                <a:gridCol w="225025">
                  <a:extLst>
                    <a:ext uri="{9D8B030D-6E8A-4147-A177-3AD203B41FA5}">
                      <a16:colId xmlns:a16="http://schemas.microsoft.com/office/drawing/2014/main" val="2433095929"/>
                    </a:ext>
                  </a:extLst>
                </a:gridCol>
                <a:gridCol w="225025">
                  <a:extLst>
                    <a:ext uri="{9D8B030D-6E8A-4147-A177-3AD203B41FA5}">
                      <a16:colId xmlns:a16="http://schemas.microsoft.com/office/drawing/2014/main" val="468979655"/>
                    </a:ext>
                  </a:extLst>
                </a:gridCol>
                <a:gridCol w="225025">
                  <a:extLst>
                    <a:ext uri="{9D8B030D-6E8A-4147-A177-3AD203B41FA5}">
                      <a16:colId xmlns:a16="http://schemas.microsoft.com/office/drawing/2014/main" val="784441629"/>
                    </a:ext>
                  </a:extLst>
                </a:gridCol>
                <a:gridCol w="225025">
                  <a:extLst>
                    <a:ext uri="{9D8B030D-6E8A-4147-A177-3AD203B41FA5}">
                      <a16:colId xmlns:a16="http://schemas.microsoft.com/office/drawing/2014/main" val="65156035"/>
                    </a:ext>
                  </a:extLst>
                </a:gridCol>
                <a:gridCol w="225025">
                  <a:extLst>
                    <a:ext uri="{9D8B030D-6E8A-4147-A177-3AD203B41FA5}">
                      <a16:colId xmlns:a16="http://schemas.microsoft.com/office/drawing/2014/main" val="2868050765"/>
                    </a:ext>
                  </a:extLst>
                </a:gridCol>
                <a:gridCol w="225025">
                  <a:extLst>
                    <a:ext uri="{9D8B030D-6E8A-4147-A177-3AD203B41FA5}">
                      <a16:colId xmlns:a16="http://schemas.microsoft.com/office/drawing/2014/main" val="2780552214"/>
                    </a:ext>
                  </a:extLst>
                </a:gridCol>
                <a:gridCol w="225025">
                  <a:extLst>
                    <a:ext uri="{9D8B030D-6E8A-4147-A177-3AD203B41FA5}">
                      <a16:colId xmlns:a16="http://schemas.microsoft.com/office/drawing/2014/main" val="1867430022"/>
                    </a:ext>
                  </a:extLst>
                </a:gridCol>
                <a:gridCol w="225025">
                  <a:extLst>
                    <a:ext uri="{9D8B030D-6E8A-4147-A177-3AD203B41FA5}">
                      <a16:colId xmlns:a16="http://schemas.microsoft.com/office/drawing/2014/main" val="1282100007"/>
                    </a:ext>
                  </a:extLst>
                </a:gridCol>
                <a:gridCol w="234808">
                  <a:extLst>
                    <a:ext uri="{9D8B030D-6E8A-4147-A177-3AD203B41FA5}">
                      <a16:colId xmlns:a16="http://schemas.microsoft.com/office/drawing/2014/main" val="1698767002"/>
                    </a:ext>
                  </a:extLst>
                </a:gridCol>
                <a:gridCol w="225025">
                  <a:extLst>
                    <a:ext uri="{9D8B030D-6E8A-4147-A177-3AD203B41FA5}">
                      <a16:colId xmlns:a16="http://schemas.microsoft.com/office/drawing/2014/main" val="1116908233"/>
                    </a:ext>
                  </a:extLst>
                </a:gridCol>
                <a:gridCol w="225025">
                  <a:extLst>
                    <a:ext uri="{9D8B030D-6E8A-4147-A177-3AD203B41FA5}">
                      <a16:colId xmlns:a16="http://schemas.microsoft.com/office/drawing/2014/main" val="1147487957"/>
                    </a:ext>
                  </a:extLst>
                </a:gridCol>
                <a:gridCol w="225025">
                  <a:extLst>
                    <a:ext uri="{9D8B030D-6E8A-4147-A177-3AD203B41FA5}">
                      <a16:colId xmlns:a16="http://schemas.microsoft.com/office/drawing/2014/main" val="3900771093"/>
                    </a:ext>
                  </a:extLst>
                </a:gridCol>
                <a:gridCol w="225025">
                  <a:extLst>
                    <a:ext uri="{9D8B030D-6E8A-4147-A177-3AD203B41FA5}">
                      <a16:colId xmlns:a16="http://schemas.microsoft.com/office/drawing/2014/main" val="2714014154"/>
                    </a:ext>
                  </a:extLst>
                </a:gridCol>
                <a:gridCol w="225025">
                  <a:extLst>
                    <a:ext uri="{9D8B030D-6E8A-4147-A177-3AD203B41FA5}">
                      <a16:colId xmlns:a16="http://schemas.microsoft.com/office/drawing/2014/main" val="2817811932"/>
                    </a:ext>
                  </a:extLst>
                </a:gridCol>
                <a:gridCol w="225025">
                  <a:extLst>
                    <a:ext uri="{9D8B030D-6E8A-4147-A177-3AD203B41FA5}">
                      <a16:colId xmlns:a16="http://schemas.microsoft.com/office/drawing/2014/main" val="2118265676"/>
                    </a:ext>
                  </a:extLst>
                </a:gridCol>
                <a:gridCol w="225025">
                  <a:extLst>
                    <a:ext uri="{9D8B030D-6E8A-4147-A177-3AD203B41FA5}">
                      <a16:colId xmlns:a16="http://schemas.microsoft.com/office/drawing/2014/main" val="4145770581"/>
                    </a:ext>
                  </a:extLst>
                </a:gridCol>
                <a:gridCol w="225025">
                  <a:extLst>
                    <a:ext uri="{9D8B030D-6E8A-4147-A177-3AD203B41FA5}">
                      <a16:colId xmlns:a16="http://schemas.microsoft.com/office/drawing/2014/main" val="373857372"/>
                    </a:ext>
                  </a:extLst>
                </a:gridCol>
                <a:gridCol w="225025">
                  <a:extLst>
                    <a:ext uri="{9D8B030D-6E8A-4147-A177-3AD203B41FA5}">
                      <a16:colId xmlns:a16="http://schemas.microsoft.com/office/drawing/2014/main" val="534616537"/>
                    </a:ext>
                  </a:extLst>
                </a:gridCol>
                <a:gridCol w="225025">
                  <a:extLst>
                    <a:ext uri="{9D8B030D-6E8A-4147-A177-3AD203B41FA5}">
                      <a16:colId xmlns:a16="http://schemas.microsoft.com/office/drawing/2014/main" val="2110880449"/>
                    </a:ext>
                  </a:extLst>
                </a:gridCol>
                <a:gridCol w="225025">
                  <a:extLst>
                    <a:ext uri="{9D8B030D-6E8A-4147-A177-3AD203B41FA5}">
                      <a16:colId xmlns:a16="http://schemas.microsoft.com/office/drawing/2014/main" val="2951411650"/>
                    </a:ext>
                  </a:extLst>
                </a:gridCol>
                <a:gridCol w="225025">
                  <a:extLst>
                    <a:ext uri="{9D8B030D-6E8A-4147-A177-3AD203B41FA5}">
                      <a16:colId xmlns:a16="http://schemas.microsoft.com/office/drawing/2014/main" val="1407079030"/>
                    </a:ext>
                  </a:extLst>
                </a:gridCol>
                <a:gridCol w="244593">
                  <a:extLst>
                    <a:ext uri="{9D8B030D-6E8A-4147-A177-3AD203B41FA5}">
                      <a16:colId xmlns:a16="http://schemas.microsoft.com/office/drawing/2014/main" val="458721513"/>
                    </a:ext>
                  </a:extLst>
                </a:gridCol>
              </a:tblGrid>
              <a:tr h="147199">
                <a:tc gridSpan="32"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В = високий,  Д = достатній,  С = середій,  П = початковий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2235828"/>
                  </a:ext>
                </a:extLst>
              </a:tr>
              <a:tr h="345918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uk-UA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Українська мова</a:t>
                      </a:r>
                    </a:p>
                  </a:txBody>
                  <a:tcPr marL="7078" marR="7078" marT="7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uk-UA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Математика</a:t>
                      </a:r>
                    </a:p>
                  </a:txBody>
                  <a:tcPr marL="7078" marR="7078" marT="7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uk-UA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ЯДС</a:t>
                      </a:r>
                    </a:p>
                  </a:txBody>
                  <a:tcPr marL="7078" marR="7078" marT="7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uk-UA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Технології</a:t>
                      </a:r>
                    </a:p>
                  </a:txBody>
                  <a:tcPr marL="7078" marR="7078" marT="7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uk-UA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Інформатика</a:t>
                      </a:r>
                    </a:p>
                  </a:txBody>
                  <a:tcPr marL="7078" marR="7078" marT="7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2041606"/>
                  </a:ext>
                </a:extLst>
              </a:tr>
              <a:tr h="1471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031103"/>
                  </a:ext>
                </a:extLst>
              </a:tr>
              <a:tr h="118282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78" marR="7078" marT="70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78" marR="7078" marT="70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78" marR="7078" marT="70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78" marR="7078" marT="70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78" marR="7078" marT="70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78" marR="7078" marT="70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78" marR="7078" marT="70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78" marR="7078" marT="70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78" marR="7078" marT="70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78" marR="7078" marT="70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78" marR="7078" marT="70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78" marR="7078" marT="70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78" marR="7078" marT="70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78" marR="7078" marT="70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78" marR="7078" marT="70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78" marR="7078" marT="70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78" marR="7078" marT="70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78" marR="7078" marT="70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78" marR="7078" marT="70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78" marR="7078" marT="70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78" marR="7078" marT="70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0990237"/>
                  </a:ext>
                </a:extLst>
              </a:tr>
              <a:tr h="125120"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712619"/>
                  </a:ext>
                </a:extLst>
              </a:tr>
              <a:tr h="183999"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3329395"/>
                  </a:ext>
                </a:extLst>
              </a:tr>
              <a:tr h="132479"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0003658"/>
                  </a:ext>
                </a:extLst>
              </a:tr>
              <a:tr h="132479"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403328"/>
                  </a:ext>
                </a:extLst>
              </a:tr>
              <a:tr h="132479"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097265"/>
                  </a:ext>
                </a:extLst>
              </a:tr>
              <a:tr h="132479"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613180"/>
                  </a:ext>
                </a:extLst>
              </a:tr>
              <a:tr h="132479"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459746"/>
                  </a:ext>
                </a:extLst>
              </a:tr>
              <a:tr h="132479"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030315"/>
                  </a:ext>
                </a:extLst>
              </a:tr>
              <a:tr h="132479"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4885402"/>
                  </a:ext>
                </a:extLst>
              </a:tr>
              <a:tr h="132479"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958197"/>
                  </a:ext>
                </a:extLst>
              </a:tr>
              <a:tr h="132479"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019618"/>
                  </a:ext>
                </a:extLst>
              </a:tr>
              <a:tr h="132479"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787653"/>
                  </a:ext>
                </a:extLst>
              </a:tr>
              <a:tr h="132479"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548898"/>
                  </a:ext>
                </a:extLst>
              </a:tr>
              <a:tr h="132479"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710395"/>
                  </a:ext>
                </a:extLst>
              </a:tr>
              <a:tr h="132479"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626010"/>
                  </a:ext>
                </a:extLst>
              </a:tr>
              <a:tr h="132479"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002822"/>
                  </a:ext>
                </a:extLst>
              </a:tr>
              <a:tr h="132479"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6765645"/>
                  </a:ext>
                </a:extLst>
              </a:tr>
              <a:tr h="132479"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55910"/>
                  </a:ext>
                </a:extLst>
              </a:tr>
              <a:tr h="132479"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043896"/>
                  </a:ext>
                </a:extLst>
              </a:tr>
              <a:tr h="132479"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 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3994149"/>
                  </a:ext>
                </a:extLst>
              </a:tr>
              <a:tr h="132479"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219978"/>
                  </a:ext>
                </a:extLst>
              </a:tr>
              <a:tr h="132479"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715268"/>
                  </a:ext>
                </a:extLst>
              </a:tr>
              <a:tr h="228159"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44551"/>
                  </a:ext>
                </a:extLst>
              </a:tr>
              <a:tr h="132479"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436681"/>
                  </a:ext>
                </a:extLst>
              </a:tr>
              <a:tr h="235518"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33528"/>
                  </a:ext>
                </a:extLst>
              </a:tr>
              <a:tr h="132479"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049946"/>
                  </a:ext>
                </a:extLst>
              </a:tr>
              <a:tr h="132479"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14534"/>
                  </a:ext>
                </a:extLst>
              </a:tr>
              <a:tr h="132479"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</a:t>
                      </a:r>
                    </a:p>
                  </a:txBody>
                  <a:tcPr marL="7078" marR="7078" marT="7078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2082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4548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0033CC"/>
                </a:solidFill>
              </a:rPr>
              <a:t>Моніторинг навчальних досягнень учнів 3-Б класу </a:t>
            </a:r>
            <a:endParaRPr lang="en-US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66964AD-2F0D-877A-EDC2-7A830A322D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4044" y="1628800"/>
            <a:ext cx="797813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49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0033CC"/>
                </a:solidFill>
              </a:rPr>
              <a:t>Моніторинг навчальних досягнень учнів 4-А класу </a:t>
            </a:r>
            <a:endParaRPr lang="en-US" dirty="0">
              <a:solidFill>
                <a:srgbClr val="0033CC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4403540"/>
              </p:ext>
            </p:extLst>
          </p:nvPr>
        </p:nvGraphicFramePr>
        <p:xfrm>
          <a:off x="971600" y="1600200"/>
          <a:ext cx="77152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99748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Результати ІІ (міського) етапу по кількості призових місць</a:t>
            </a:r>
            <a:r>
              <a:rPr lang="uk-UA" altLang="en-US" dirty="0">
                <a:solidFill>
                  <a:srgbClr val="0033CC"/>
                </a:solidFill>
              </a:rPr>
              <a:t> </a:t>
            </a:r>
            <a:endParaRPr lang="en-US" altLang="en-US" dirty="0">
              <a:solidFill>
                <a:srgbClr val="0033CC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135539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en-US" dirty="0">
                <a:solidFill>
                  <a:srgbClr val="0033CC"/>
                </a:solidFill>
              </a:rPr>
              <a:t>Моніторинг навчальних досягнень з української мови </a:t>
            </a:r>
            <a:endParaRPr lang="en-US" altLang="en-US" dirty="0">
              <a:solidFill>
                <a:srgbClr val="0033CC"/>
              </a:solidFill>
            </a:endParaRPr>
          </a:p>
        </p:txBody>
      </p:sp>
      <p:sp>
        <p:nvSpPr>
          <p:cNvPr id="2048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graphicFrame>
        <p:nvGraphicFramePr>
          <p:cNvPr id="20484" name="Місце для діаграми 3"/>
          <p:cNvGraphicFramePr>
            <a:graphicFrameLocks/>
          </p:cNvGraphicFramePr>
          <p:nvPr/>
        </p:nvGraphicFramePr>
        <p:xfrm>
          <a:off x="827088" y="1600200"/>
          <a:ext cx="8005762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Диаграмма" r:id="rId2" imgW="8172474" imgH="4200397" progId="Excel.Chart.8">
                  <p:embed/>
                </p:oleObj>
              </mc:Choice>
              <mc:Fallback>
                <p:oleObj name="Диаграмма" r:id="rId2" imgW="8172474" imgH="4200397" progId="Excel.Chart.8">
                  <p:embed/>
                  <p:pic>
                    <p:nvPicPr>
                      <p:cNvPr id="20484" name="Місце для діаграми 3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600200"/>
                        <a:ext cx="8005762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2414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8229600" cy="1143000"/>
          </a:xfrm>
        </p:spPr>
        <p:txBody>
          <a:bodyPr/>
          <a:lstStyle/>
          <a:p>
            <a:r>
              <a:rPr lang="uk-UA" altLang="en-US" sz="4000">
                <a:solidFill>
                  <a:srgbClr val="0033CC"/>
                </a:solidFill>
              </a:rPr>
              <a:t>Моніторинг навчальних досягнень з української літератури</a:t>
            </a:r>
            <a:endParaRPr lang="en-US" altLang="en-US" sz="4000"/>
          </a:p>
        </p:txBody>
      </p:sp>
      <p:sp>
        <p:nvSpPr>
          <p:cNvPr id="2150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graphicFrame>
        <p:nvGraphicFramePr>
          <p:cNvPr id="21508" name="Місце для діаграми 3"/>
          <p:cNvGraphicFramePr>
            <a:graphicFrameLocks/>
          </p:cNvGraphicFramePr>
          <p:nvPr/>
        </p:nvGraphicFramePr>
        <p:xfrm>
          <a:off x="808038" y="1600200"/>
          <a:ext cx="8137525" cy="411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Диаграмма" r:id="rId2" imgW="8143719" imgH="4114800" progId="Excel.Chart.8">
                  <p:embed/>
                </p:oleObj>
              </mc:Choice>
              <mc:Fallback>
                <p:oleObj name="Диаграмма" r:id="rId2" imgW="8143719" imgH="4114800" progId="Excel.Chart.8">
                  <p:embed/>
                  <p:pic>
                    <p:nvPicPr>
                      <p:cNvPr id="21508" name="Місце для діаграми 3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8038" y="1600200"/>
                        <a:ext cx="8137525" cy="411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0569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dirty="0">
                <a:solidFill>
                  <a:schemeClr val="accent5">
                    <a:lumMod val="75000"/>
                  </a:schemeClr>
                </a:solidFill>
              </a:rPr>
              <a:t>Загальні відомості про навчальний заклад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219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8" b="38606"/>
          <a:stretch>
            <a:fillRect/>
          </a:stretch>
        </p:blipFill>
        <p:spPr>
          <a:xfrm>
            <a:off x="900113" y="1700213"/>
            <a:ext cx="7993062" cy="1008062"/>
          </a:xfrm>
        </p:spPr>
      </p:pic>
      <p:sp>
        <p:nvSpPr>
          <p:cNvPr id="9220" name="Прямоугольник 6"/>
          <p:cNvSpPr>
            <a:spLocks noChangeArrowheads="1"/>
          </p:cNvSpPr>
          <p:nvPr/>
        </p:nvSpPr>
        <p:spPr bwMode="auto">
          <a:xfrm>
            <a:off x="1187450" y="2992438"/>
            <a:ext cx="6769100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uk-UA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uk-UA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Канівська спеціалізована школа І-ІІІ ступенів № 6 з поглибленим вивченням іноземних мов збудована і відкрита в 1984 році. </a:t>
            </a:r>
            <a:endParaRPr lang="en-US" altLang="en-US" sz="16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uk-UA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   Площа земельної ділянки становить 3,8 га.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uk-UA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   Навчається 334 учні в 14 класах. 10 учнів - з особливими освітніми потребами, </a:t>
            </a:r>
            <a:r>
              <a:rPr lang="uk-UA" altLang="en-US" sz="1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сім з яких мають інклюзивну форму навчання.</a:t>
            </a:r>
            <a:endParaRPr lang="en-US" altLang="en-US" sz="16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uk-UA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 Функціонують групи продовженого дня для учнів 1-их та 2-3 класів.</a:t>
            </a:r>
            <a:endParaRPr lang="en-US" altLang="en-US" sz="16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uk-UA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 Мова навчання - українська.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uk-UA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  З 1997 року учні  закладу освіти поглиблено вивчають три іноземні мови: англійську, німецьку та французьку.</a:t>
            </a:r>
            <a:endParaRPr lang="en-US" altLang="en-US" sz="160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en-US" sz="4000" dirty="0">
                <a:solidFill>
                  <a:srgbClr val="0033CC"/>
                </a:solidFill>
              </a:rPr>
              <a:t>Моніторинг навчальних досягнень з математики та алгебри </a:t>
            </a:r>
            <a:endParaRPr lang="en-US" altLang="en-US" sz="4000" dirty="0">
              <a:solidFill>
                <a:srgbClr val="0033CC"/>
              </a:solidFill>
            </a:endParaRPr>
          </a:p>
        </p:txBody>
      </p:sp>
      <p:sp>
        <p:nvSpPr>
          <p:cNvPr id="2253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  <p:graphicFrame>
        <p:nvGraphicFramePr>
          <p:cNvPr id="4" name="Місце для діаграми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8825404"/>
              </p:ext>
            </p:extLst>
          </p:nvPr>
        </p:nvGraphicFramePr>
        <p:xfrm>
          <a:off x="827584" y="1600200"/>
          <a:ext cx="8005763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Диаграмма" r:id="rId2" imgW="8172474" imgH="4200397" progId="Excel.Chart.8">
                  <p:embed/>
                </p:oleObj>
              </mc:Choice>
              <mc:Fallback>
                <p:oleObj name="Диаграмма" r:id="rId2" imgW="8172474" imgH="4200397" progId="Excel.Chart.8">
                  <p:embed/>
                  <p:pic>
                    <p:nvPicPr>
                      <p:cNvPr id="10243" name="Місце для діаграми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1600200"/>
                        <a:ext cx="8005763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Місце для діаграми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1939462"/>
              </p:ext>
            </p:extLst>
          </p:nvPr>
        </p:nvGraphicFramePr>
        <p:xfrm>
          <a:off x="755576" y="1600200"/>
          <a:ext cx="8137525" cy="411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Диаграмма" r:id="rId2" imgW="8143719" imgH="4114800" progId="Excel.Chart.8">
                  <p:embed/>
                </p:oleObj>
              </mc:Choice>
              <mc:Fallback>
                <p:oleObj name="Диаграмма" r:id="rId2" imgW="8143719" imgH="4114800" progId="Excel.Chart.8">
                  <p:embed/>
                  <p:pic>
                    <p:nvPicPr>
                      <p:cNvPr id="14339" name="Місце для діаграми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1600200"/>
                        <a:ext cx="8137525" cy="411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en-US" dirty="0">
                <a:solidFill>
                  <a:srgbClr val="0033CC"/>
                </a:solidFill>
              </a:rPr>
              <a:t>Моніторинг навчальних досягнень з історії України </a:t>
            </a:r>
            <a:endParaRPr lang="en-US" altLang="en-US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057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en-US" sz="4000" dirty="0">
                <a:solidFill>
                  <a:srgbClr val="0033CC"/>
                </a:solidFill>
              </a:rPr>
              <a:t>Моніторинг навчальних досягнень з географії, природознавства</a:t>
            </a:r>
            <a:endParaRPr lang="en-US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Місце для діаграми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3557015"/>
              </p:ext>
            </p:extLst>
          </p:nvPr>
        </p:nvGraphicFramePr>
        <p:xfrm>
          <a:off x="755576" y="1600200"/>
          <a:ext cx="8126412" cy="410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Диаграмма" r:id="rId2" imgW="8143719" imgH="4114800" progId="Excel.Chart.8">
                  <p:embed/>
                </p:oleObj>
              </mc:Choice>
              <mc:Fallback>
                <p:oleObj name="Диаграмма" r:id="rId2" imgW="8143719" imgH="4114800" progId="Excel.Chart.8">
                  <p:embed/>
                  <p:pic>
                    <p:nvPicPr>
                      <p:cNvPr id="18435" name="Місце для діаграми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1600200"/>
                        <a:ext cx="8126412" cy="410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0010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uk-UA" dirty="0">
                <a:solidFill>
                  <a:schemeClr val="bg1"/>
                </a:solidFill>
              </a:rPr>
            </a:br>
            <a:r>
              <a:rPr lang="uk-UA" dirty="0">
                <a:solidFill>
                  <a:schemeClr val="bg1"/>
                </a:solidFill>
              </a:rPr>
              <a:t>Моніторингові дослідження з англійської мови учнів 1-2 класів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1800" b="1" dirty="0">
                <a:solidFill>
                  <a:srgbClr val="0033CC"/>
                </a:solidFill>
              </a:rPr>
              <a:t>Сприймає з розумінням англійську мову на слух</a:t>
            </a:r>
            <a:endParaRPr lang="en-US" sz="1800" b="1" dirty="0">
              <a:solidFill>
                <a:srgbClr val="0033CC"/>
              </a:solidFill>
            </a:endParaRPr>
          </a:p>
        </p:txBody>
      </p:sp>
      <p:graphicFrame>
        <p:nvGraphicFramePr>
          <p:cNvPr id="4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7883220"/>
              </p:ext>
            </p:extLst>
          </p:nvPr>
        </p:nvGraphicFramePr>
        <p:xfrm>
          <a:off x="755576" y="1389063"/>
          <a:ext cx="6419056" cy="2510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6653553"/>
              </p:ext>
            </p:extLst>
          </p:nvPr>
        </p:nvGraphicFramePr>
        <p:xfrm>
          <a:off x="2915816" y="4340796"/>
          <a:ext cx="5626968" cy="1967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91880" y="4082033"/>
            <a:ext cx="4834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0033CC"/>
                </a:solidFill>
              </a:rPr>
              <a:t>Читає з розумінням англійську мову</a:t>
            </a:r>
            <a:endParaRPr lang="en-US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413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Моніторингові дослідження з англійської мови учнів 1-2 класів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1800" b="1" dirty="0">
                <a:solidFill>
                  <a:srgbClr val="0033CC"/>
                </a:solidFill>
              </a:rPr>
              <a:t>Висловлюється іноземною мовою</a:t>
            </a:r>
            <a:endParaRPr lang="en-US" sz="1800" b="1" dirty="0">
              <a:solidFill>
                <a:srgbClr val="0033CC"/>
              </a:solidFill>
            </a:endParaRPr>
          </a:p>
        </p:txBody>
      </p:sp>
      <p:graphicFrame>
        <p:nvGraphicFramePr>
          <p:cNvPr id="4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3487174"/>
              </p:ext>
            </p:extLst>
          </p:nvPr>
        </p:nvGraphicFramePr>
        <p:xfrm>
          <a:off x="971600" y="1589162"/>
          <a:ext cx="4834880" cy="2582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1570717"/>
              </p:ext>
            </p:extLst>
          </p:nvPr>
        </p:nvGraphicFramePr>
        <p:xfrm>
          <a:off x="1763688" y="4343102"/>
          <a:ext cx="7139136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07704" y="4171578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0033CC"/>
                </a:solidFill>
              </a:rPr>
              <a:t>Записує слова, речення, короткі повідомлення</a:t>
            </a:r>
            <a:endParaRPr lang="en-US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0909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Моніторингові дослідження з англійської мови учнів 3-4 класів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1800" b="1" kern="0" dirty="0">
                <a:solidFill>
                  <a:srgbClr val="0033CC"/>
                </a:solidFill>
                <a:latin typeface="+mj-lt"/>
                <a:ea typeface="+mj-ea"/>
                <a:cs typeface="Arial"/>
              </a:rPr>
              <a:t>Сприймає з розумінням іноземну мову на слух</a:t>
            </a:r>
            <a:br>
              <a:rPr lang="uk-UA" sz="4400" kern="0" dirty="0">
                <a:solidFill>
                  <a:srgbClr val="0033CC"/>
                </a:solidFill>
                <a:latin typeface="+mj-lt"/>
                <a:ea typeface="+mj-ea"/>
                <a:cs typeface="Arial"/>
              </a:rPr>
            </a:br>
            <a:endParaRPr lang="en-US" sz="1800" dirty="0">
              <a:solidFill>
                <a:srgbClr val="0033CC"/>
              </a:solidFill>
              <a:latin typeface="+mj-lt"/>
            </a:endParaRPr>
          </a:p>
        </p:txBody>
      </p:sp>
      <p:graphicFrame>
        <p:nvGraphicFramePr>
          <p:cNvPr id="4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1124812"/>
              </p:ext>
            </p:extLst>
          </p:nvPr>
        </p:nvGraphicFramePr>
        <p:xfrm>
          <a:off x="971600" y="1772816"/>
          <a:ext cx="7293496" cy="2230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1135275"/>
              </p:ext>
            </p:extLst>
          </p:nvPr>
        </p:nvGraphicFramePr>
        <p:xfrm>
          <a:off x="1706191" y="4002832"/>
          <a:ext cx="6995120" cy="2359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123728" y="4002832"/>
            <a:ext cx="656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0033CC"/>
                </a:solidFill>
              </a:rPr>
              <a:t>Читає з розумінням іноземною мовою</a:t>
            </a:r>
            <a:endParaRPr lang="en-US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1550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Моніторингові дослідження з англійської мови учнів 3-4 класів</a:t>
            </a:r>
            <a:r>
              <a:rPr lang="uk-UA" dirty="0">
                <a:solidFill>
                  <a:prstClr val="white"/>
                </a:solidFill>
              </a:rPr>
              <a:t> 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600200"/>
            <a:ext cx="7200800" cy="2809429"/>
          </a:xfrm>
        </p:spPr>
        <p:txBody>
          <a:bodyPr/>
          <a:lstStyle/>
          <a:p>
            <a:r>
              <a:rPr lang="uk-UA" sz="1800" b="1" dirty="0">
                <a:solidFill>
                  <a:srgbClr val="0033CC"/>
                </a:solidFill>
              </a:rPr>
              <a:t>Висловлюється іноземною мовою</a:t>
            </a:r>
            <a:endParaRPr lang="en-US" sz="1800" b="1" dirty="0">
              <a:solidFill>
                <a:srgbClr val="0033CC"/>
              </a:solidFill>
            </a:endParaRPr>
          </a:p>
        </p:txBody>
      </p:sp>
      <p:graphicFrame>
        <p:nvGraphicFramePr>
          <p:cNvPr id="4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05865"/>
              </p:ext>
            </p:extLst>
          </p:nvPr>
        </p:nvGraphicFramePr>
        <p:xfrm>
          <a:off x="975072" y="1395165"/>
          <a:ext cx="7341343" cy="2609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3736241"/>
              </p:ext>
            </p:extLst>
          </p:nvPr>
        </p:nvGraphicFramePr>
        <p:xfrm>
          <a:off x="1547664" y="4005064"/>
          <a:ext cx="7283152" cy="2294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91680" y="4077072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0033CC"/>
                </a:solidFill>
              </a:rPr>
              <a:t>Записує слова, речення, короткі повідомлення</a:t>
            </a:r>
            <a:endParaRPr lang="en-US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2622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dirty="0">
                <a:solidFill>
                  <a:schemeClr val="bg1"/>
                </a:solidFill>
              </a:rPr>
              <a:t>Моніторинг навчальних досягнень з англійської мови учнів 5-10 класів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Місце для вмісту 3">
            <a:extLst>
              <a:ext uri="{FF2B5EF4-FFF2-40B4-BE49-F238E27FC236}">
                <a16:creationId xmlns:a16="http://schemas.microsoft.com/office/drawing/2014/main" id="{2A216436-BF40-413F-A580-3AF02C658D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6487965"/>
              </p:ext>
            </p:extLst>
          </p:nvPr>
        </p:nvGraphicFramePr>
        <p:xfrm>
          <a:off x="1331640" y="1976438"/>
          <a:ext cx="756084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144881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BB564-4794-085D-F916-FAC03E03F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Моніторинг навчальних досягнень з німецької мови учнів 5-10 класів</a:t>
            </a:r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2A52D2-AF9A-D840-7E4D-2BF4813A3D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graphicFrame>
        <p:nvGraphicFramePr>
          <p:cNvPr id="4" name="Місце для діаграми 3">
            <a:extLst>
              <a:ext uri="{FF2B5EF4-FFF2-40B4-BE49-F238E27FC236}">
                <a16:creationId xmlns:a16="http://schemas.microsoft.com/office/drawing/2014/main" id="{19A6701D-7E9C-B457-8908-3D20BD9282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3987252"/>
              </p:ext>
            </p:extLst>
          </p:nvPr>
        </p:nvGraphicFramePr>
        <p:xfrm>
          <a:off x="971599" y="1976438"/>
          <a:ext cx="7554863" cy="3956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444207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9EA296-C007-4EF1-A8B9-CDA96E25A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Моніторинг навчальних досягнень з французької мови учнів 5-10 класів</a:t>
            </a:r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CE697A-A7A3-E83B-DBEF-A2787B2FA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graphicFrame>
        <p:nvGraphicFramePr>
          <p:cNvPr id="4" name="Місце для діаграми 3">
            <a:extLst>
              <a:ext uri="{FF2B5EF4-FFF2-40B4-BE49-F238E27FC236}">
                <a16:creationId xmlns:a16="http://schemas.microsoft.com/office/drawing/2014/main" id="{9E886DA2-5068-AB98-AF81-4E824233FC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700827"/>
              </p:ext>
            </p:extLst>
          </p:nvPr>
        </p:nvGraphicFramePr>
        <p:xfrm>
          <a:off x="452438" y="1976438"/>
          <a:ext cx="8061325" cy="3956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57374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B7A91-732A-1D62-B624-6775FF055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36F06E-FBFF-5A1B-A1EE-7E148D651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ОСВІТНЄ СЕРЕДОВИЩЕ</a:t>
            </a:r>
          </a:p>
          <a:p>
            <a:pPr marL="0" marR="0" lvl="0" indent="0" algn="ctr" defTabSz="914400" rtl="0" eaLnBrk="0" fontAlgn="base" latinLnBrk="0" hangingPunct="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Tx/>
              <a:buSzTx/>
              <a:buNone/>
              <a:tabLst/>
              <a:defRPr/>
            </a:pPr>
            <a:r>
              <a:rPr kumimoji="0" lang="uk-UA" altLang="uk-UA" sz="40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ЗАБЕЗПЕЧЕННЯ КОМФОРТНИХ І БЕЗПЕЧНИХ УМОВ НАВЧАННЯ ТА ПРАЦІ</a:t>
            </a:r>
            <a:endParaRPr kumimoji="0" lang="ru-RU" altLang="uk-UA" sz="4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658186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787208" cy="1143000"/>
          </a:xfrm>
        </p:spPr>
        <p:txBody>
          <a:bodyPr/>
          <a:lstStyle/>
          <a:p>
            <a:r>
              <a:rPr lang="uk-UA" altLang="en-US" dirty="0">
                <a:solidFill>
                  <a:srgbClr val="0033CC"/>
                </a:solidFill>
              </a:rPr>
              <a:t>Основні орієнтири виховної роботи</a:t>
            </a:r>
            <a:endParaRPr lang="en-US" altLang="en-US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901157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7CC3C0-3C4F-DE44-B727-7C1A6CBDF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DDAB35-DDFC-2FFD-E502-DED70AD2B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uk-UA" alt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ПЕДАГОГІЧНА ДІЯЛЬНІСТЬ ПЕДАГОГІЧНИХ ПРАЦІВНИКІВ ЗАКЛАДУ ОСВІТИ</a:t>
            </a:r>
            <a:endParaRPr kumimoji="0" lang="uk-UA" altLang="uk-UA" sz="2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uk-UA" alt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ЕФЕКТИВНІСТЬ ПЛАНУВАННЯ ПЕДАГОГІЧНИМИ ПРАЦІВНИКАМИ СВОЄЇ ДІЯЛЬНОСТІ ВИКОРИСТАННЯ СУЧАСНИХ ОСВІТНІХ ПІДХОДІВ ДО ОРГАНІЗАЦІЇ ОСВІТНЬОГО ПРОЦЕСУ З МЕТОЮ ФОРМУВАННЯ КЛЮЧОВИХ КОМПЕТЕНТНОСТЕЙ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810119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AD54309-4057-19AB-2C6D-B226A38D4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88950"/>
            <a:ext cx="5324475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04ECF2-9E70-759C-06B9-4650EF2FBEF7}"/>
              </a:ext>
            </a:extLst>
          </p:cNvPr>
          <p:cNvSpPr txBox="1"/>
          <p:nvPr/>
        </p:nvSpPr>
        <p:spPr>
          <a:xfrm>
            <a:off x="1115616" y="3717032"/>
            <a:ext cx="7560840" cy="2751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uk-UA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ервіс</a:t>
            </a:r>
            <a:r>
              <a:rPr kumimoji="0" lang="uk-UA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e-schools.info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надав нашій школі можливість ведення електронних класних журналів та учнівських щоденників.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uk-UA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Інформація про успішність</a:t>
            </a:r>
            <a:r>
              <a:rPr kumimoji="0" lang="uk-UA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включає в себе відмітки і пропуски, коментарі до них; нотатки до уроків; домашні завдання; зауваження; розклад чвертей, занять і багато іншого</a:t>
            </a:r>
            <a:r>
              <a:rPr kumimoji="0" lang="uk-UA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55770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6B7F47-E1DD-7CEE-15F4-1D6D9BB2FECC}"/>
              </a:ext>
            </a:extLst>
          </p:cNvPr>
          <p:cNvSpPr txBox="1"/>
          <p:nvPr/>
        </p:nvSpPr>
        <p:spPr>
          <a:xfrm>
            <a:off x="971600" y="332656"/>
            <a:ext cx="7776864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accent5">
                    <a:lumMod val="75000"/>
                  </a:schemeClr>
                </a:solidFill>
              </a:rPr>
              <a:t>Ми навчаємося та працюємо за допомогою  </a:t>
            </a:r>
            <a:r>
              <a:rPr lang="uk-UA" sz="2400" b="1" i="1" dirty="0">
                <a:solidFill>
                  <a:schemeClr val="accent5">
                    <a:lumMod val="75000"/>
                  </a:schemeClr>
                </a:solidFill>
              </a:rPr>
              <a:t>сервісів для дистанційного навчання від 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</a:rPr>
              <a:t>Google G Suite for Education.</a:t>
            </a:r>
            <a:endParaRPr lang="uk-UA" sz="2400" b="1" i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uk-UA" b="1" dirty="0"/>
              <a:t> </a:t>
            </a:r>
            <a:r>
              <a:rPr lang="en-US" b="1" dirty="0"/>
              <a:t>G Suite for Education </a:t>
            </a:r>
            <a:r>
              <a:rPr lang="uk-UA" b="1" dirty="0"/>
              <a:t>містить:</a:t>
            </a:r>
            <a:endParaRPr lang="uk-UA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Google-</a:t>
            </a:r>
            <a:r>
              <a:rPr lang="uk-UA" dirty="0">
                <a:hlinkClick r:id="rId3"/>
              </a:rPr>
              <a:t>клас</a:t>
            </a:r>
            <a:r>
              <a:rPr lang="uk-UA" dirty="0"/>
              <a:t>. Це платформа, в якій ми  створили віртуальні класи, через електронну пошту, ставили завдання в спільному структурованому просторі всім школярам або вибірково, </a:t>
            </a:r>
            <a:r>
              <a:rPr lang="uk-UA" dirty="0" err="1"/>
              <a:t>оперативно</a:t>
            </a:r>
            <a:r>
              <a:rPr lang="uk-UA" dirty="0"/>
              <a:t> обмінювалися інформацією, створювали свої завдання;</a:t>
            </a:r>
          </a:p>
          <a:p>
            <a:r>
              <a:rPr lang="uk-UA" b="1" dirty="0"/>
              <a:t>А також ми маємо: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Вбудований чат та </a:t>
            </a:r>
            <a:r>
              <a:rPr lang="uk-UA" dirty="0" err="1"/>
              <a:t>відеозв’язок</a:t>
            </a:r>
            <a:r>
              <a:rPr lang="uk-UA" dirty="0"/>
              <a:t> </a:t>
            </a:r>
            <a:r>
              <a:rPr lang="en-US" dirty="0"/>
              <a:t>Google Meet;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Електронну пошту корпоративного рівня на базі імені сайту закладу;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Можливість спільної роботи в </a:t>
            </a:r>
            <a:r>
              <a:rPr lang="en-US" dirty="0"/>
              <a:t>Google Docs </a:t>
            </a:r>
            <a:r>
              <a:rPr lang="uk-UA" dirty="0"/>
              <a:t>тощо.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97169F-D0BE-1710-19CE-386EC82CB6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384" r="27951" b="7980"/>
          <a:stretch/>
        </p:blipFill>
        <p:spPr>
          <a:xfrm>
            <a:off x="4355976" y="3656643"/>
            <a:ext cx="463615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941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4A80A8-934C-94E9-2BC2-2D906FB3A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7000"/>
              </a:lnSpc>
              <a:spcBef>
                <a:spcPct val="20000"/>
              </a:spcBef>
              <a:spcAft>
                <a:spcPct val="0"/>
              </a:spcAft>
              <a:tabLst/>
              <a:defRPr/>
            </a:pPr>
            <a:r>
              <a:rPr kumimoji="0" lang="uk-UA" altLang="uk-UA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Використання ІКТ педагогічними працівниками в освітньому процесі нашого закладу освіти дає змогу реалізувати ряд важливих завдань.</a:t>
            </a:r>
            <a:br>
              <a:rPr kumimoji="0" lang="uk-UA" altLang="uk-UA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B435CA1-5D04-2B60-E7B9-C36B1D6692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417638"/>
            <a:ext cx="3394472" cy="45259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ECD1D5-C40C-9A81-B5F9-39FF9A03C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4571999" cy="256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038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55B919-F62A-96D6-69E1-F87EFDC77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dirty="0">
                <a:solidFill>
                  <a:schemeClr val="accent5">
                    <a:lumMod val="75000"/>
                  </a:schemeClr>
                </a:solidFill>
              </a:rPr>
              <a:t>Друга Всеукраїнська різдвяна конференція з Гуманної педагогіки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14A9A82-4BBD-55DD-13D3-6F36284BC0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417638"/>
            <a:ext cx="2908554" cy="35135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384306-4062-DAED-B6FB-40F9EDD278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25" r="9838" b="10101"/>
          <a:stretch/>
        </p:blipFill>
        <p:spPr>
          <a:xfrm>
            <a:off x="4572000" y="2037964"/>
            <a:ext cx="3816424" cy="351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63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F1C792-6391-E14A-A572-1BAC682DC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74638"/>
            <a:ext cx="8316416" cy="1143000"/>
          </a:xfr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br>
              <a:rPr kumimoji="0" lang="ru-RU" altLang="uk-UA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altLang="uk-UA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Психолого-</a:t>
            </a:r>
            <a:r>
              <a:rPr kumimoji="0" lang="ru-RU" altLang="uk-UA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педагогічний</a:t>
            </a:r>
            <a:r>
              <a:rPr kumimoji="0" lang="ru-RU" altLang="uk-UA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uk-UA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консиліум</a:t>
            </a:r>
            <a:br>
              <a:rPr kumimoji="0" lang="ru-RU" altLang="uk-UA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altLang="uk-UA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«Дорога у 5 </a:t>
            </a:r>
            <a:r>
              <a:rPr kumimoji="0" lang="ru-RU" altLang="uk-UA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клас</a:t>
            </a:r>
            <a:r>
              <a:rPr kumimoji="0" lang="ru-RU" altLang="uk-UA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ru-RU" altLang="uk-UA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особливості</a:t>
            </a:r>
            <a:r>
              <a:rPr kumimoji="0" lang="ru-RU" altLang="uk-UA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ru-RU" altLang="uk-UA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труднощі</a:t>
            </a:r>
            <a:r>
              <a:rPr kumimoji="0" lang="ru-RU" altLang="uk-UA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ru-RU" altLang="uk-UA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проблеми</a:t>
            </a:r>
            <a:r>
              <a:rPr kumimoji="0" lang="ru-RU" altLang="uk-UA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kumimoji="0" lang="ru-RU" altLang="uk-UA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наступності</a:t>
            </a:r>
            <a:r>
              <a:rPr kumimoji="0" lang="ru-RU" alt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br>
              <a:rPr kumimoji="0" lang="ru-RU" alt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26935C9-A093-6443-A0C6-960486338B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4346" y="1988840"/>
            <a:ext cx="3232454" cy="43099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124309-5D65-215D-D1F1-B9DF6925D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556792"/>
            <a:ext cx="4062197" cy="304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2060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54ACA38-AD9B-2D5F-35CF-32D116A5F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487872-842C-883E-341F-2026ECF6B286}"/>
              </a:ext>
            </a:extLst>
          </p:cNvPr>
          <p:cNvSpPr txBox="1"/>
          <p:nvPr/>
        </p:nvSpPr>
        <p:spPr>
          <a:xfrm>
            <a:off x="755576" y="274638"/>
            <a:ext cx="8229600" cy="6327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450215" algn="l"/>
              </a:tabLst>
              <a:defRPr/>
            </a:pP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УПРАВЛІНСЬКІ ПРОЦЕСИ ЗАКЛАДУ ОСВІТИ</a:t>
            </a: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450215" algn="l"/>
              </a:tabLst>
              <a:defRPr/>
            </a:pP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ФОРМУВАННЯ ВІДНОСИН ДОВІРИ, ПРОЗОРОСТІ, ДОТРИМАННЯ ЕТИЧНИХ НОРМ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450215" algn="l"/>
              </a:tabLst>
              <a:defRPr/>
            </a:pP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0215" algn="l"/>
              </a:tabLst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Шкільний веб-сайт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https://www.kanivschool6.com/</a:t>
            </a: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450215" algn="l"/>
              </a:tabLst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має відкритий доступ до такої інформації та документів:</a:t>
            </a:r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>
                <a:tab pos="450215" algn="l"/>
              </a:tabLst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статут;</a:t>
            </a:r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>
                <a:tab pos="450215" algn="l"/>
              </a:tabLst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освітні програми, що реалізуються в закладі, та перелік освітніх компонентів, що передбачені ними;</a:t>
            </a:r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>
                <a:tab pos="450215" algn="l"/>
              </a:tabLst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річний звіт про діяльність закладу; </a:t>
            </a:r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>
                <a:tab pos="450215" algn="l"/>
              </a:tabLst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правила прийому до закладу; </a:t>
            </a:r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>
                <a:tab pos="450215" algn="l"/>
              </a:tabLst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правила поведінки здобувачів освіти;</a:t>
            </a:r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>
                <a:tab pos="450215" algn="l"/>
              </a:tabLst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' структура та органи управління; кадровий склад закладу;</a:t>
            </a:r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>
                <a:tab pos="450215" algn="l"/>
              </a:tabLst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територія обслуговування, закріплена за закладом освіти його засновником;</a:t>
            </a:r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>
                <a:tab pos="450215" algn="l"/>
              </a:tabLst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матеріально-технічне забезпечення закладу; </a:t>
            </a:r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>
                <a:tab pos="450215" algn="l"/>
              </a:tabLst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результати моніторингу якості освіти;</a:t>
            </a:r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>
                <a:tab pos="450215" algn="l"/>
              </a:tabLst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умови доступності закладу для навчання осіб з особливими освітніми потребами; </a:t>
            </a:r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>
                <a:tab pos="450215" algn="l"/>
              </a:tabLst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 заходів, спрямованих на запобігання та протидію </a:t>
            </a:r>
            <a:r>
              <a:rPr kumimoji="0" lang="uk-UA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булінгу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порядок подання та розгляду (з дотриманням конфіденційності) заяв про випадки </a:t>
            </a:r>
            <a:r>
              <a:rPr kumimoji="0" lang="uk-UA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булінгу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порядок реагування на доведені випадки </a:t>
            </a:r>
            <a:r>
              <a:rPr kumimoji="0" lang="uk-UA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булінгу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відповідальність осіб, причетних до нього;</a:t>
            </a:r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>
                <a:tab pos="450215" algn="l"/>
              </a:tabLst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кошторис і фінансовий звіт про надходження та використання всіх отриманих коштів.</a:t>
            </a:r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0215" algn="l"/>
              </a:tabLst>
              <a:defRPr/>
            </a:pPr>
            <a:endParaRPr kumimoji="0" lang="uk-UA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624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6C636-8430-36CB-F3B9-EDEBFD02D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tabLst/>
              <a:defRPr/>
            </a:pPr>
            <a:br>
              <a:rPr kumimoji="0" lang="uk-UA" altLang="uk-UA" sz="5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uk-UA" altLang="uk-UA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ДЯКУЮ ЗА УВАГУ!</a:t>
            </a:r>
            <a:br>
              <a:rPr kumimoji="0" lang="uk-UA" altLang="uk-UA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uk-UA" altLang="uk-UA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Цікавтеся новинами нашої школи на сторінці </a:t>
            </a:r>
            <a:r>
              <a:rPr kumimoji="0" lang="en-US" altLang="uk-UA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fb</a:t>
            </a:r>
            <a:r>
              <a:rPr kumimoji="0" lang="uk-UA" altLang="uk-UA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та на шкільному сайті!</a:t>
            </a:r>
            <a:br>
              <a:rPr kumimoji="0" lang="uk-UA" altLang="uk-UA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uk-UA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1C510CC-9B32-0387-6B81-3D22A6002E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360" b="8681"/>
          <a:stretch/>
        </p:blipFill>
        <p:spPr>
          <a:xfrm>
            <a:off x="899592" y="1700808"/>
            <a:ext cx="5169765" cy="226593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93A238-F036-0521-0896-728D45CCCE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586" b="5179"/>
          <a:stretch/>
        </p:blipFill>
        <p:spPr>
          <a:xfrm>
            <a:off x="2411760" y="3833639"/>
            <a:ext cx="6588224" cy="274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79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en-US">
                <a:solidFill>
                  <a:srgbClr val="0033CC"/>
                </a:solidFill>
              </a:rPr>
              <a:t>Матеріально-технічна база</a:t>
            </a:r>
            <a:endParaRPr lang="en-US" altLang="en-US">
              <a:solidFill>
                <a:srgbClr val="0033CC"/>
              </a:solidFill>
            </a:endParaRPr>
          </a:p>
        </p:txBody>
      </p:sp>
      <p:sp>
        <p:nvSpPr>
          <p:cNvPr id="1024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</a:pPr>
            <a:r>
              <a:rPr lang="uk-UA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   У закладі освіти обладнано </a:t>
            </a:r>
            <a:r>
              <a:rPr lang="uk-UA" altLang="en-US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класних кімнат: кабінет фізики, хімії, біології, 2 кабінети інформатики, комбінована майстерня з обслуговуючих видів праці,  кабінет допризовної військової підготовки юнаків, тир, кабінет музики і образотворчого мистецтва, медпункт; добре обладнані кабінети англійської, французької та німецької мов, клас хореографії, 2 спортивні зали, актова зала, їдальня на 250 осіб; діють кабінет-музей Бойової Слави та кабінет-музей імені Акакія Церетелі, кабінет психолога. У школі працює бібліотека і читальна зала. </a:t>
            </a:r>
            <a:r>
              <a:rPr lang="uk-UA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Функціонують 3 лінгафонних кабінети.</a:t>
            </a:r>
          </a:p>
          <a:p>
            <a:pPr algn="just">
              <a:lnSpc>
                <a:spcPct val="107000"/>
              </a:lnSpc>
            </a:pPr>
            <a:r>
              <a:rPr lang="uk-UA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    Школа підключена до швидкісного Інтернету, завдяки чому учні та вчителі мають доступ до інформаційних ресурсів тощо. Також заклад освіти має власний WEB-сайт </a:t>
            </a:r>
            <a:r>
              <a:rPr lang="uk-UA" altLang="en-US" sz="1800" u="sng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https://www.kanivschool6.com/</a:t>
            </a:r>
            <a:r>
              <a:rPr lang="uk-UA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, соціальну сторінку Facebook   </a:t>
            </a:r>
            <a:r>
              <a:rPr lang="uk-UA" altLang="en-US" sz="1800">
                <a:cs typeface="Calibri" panose="020F0502020204030204" pitchFamily="34" charset="0"/>
              </a:rPr>
              <a:t> </a:t>
            </a:r>
            <a:r>
              <a:rPr lang="en-US" altLang="en-US" sz="1800" u="sng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https://www.facebook.com/profile.php?id=100057524346453</a:t>
            </a:r>
            <a:r>
              <a:rPr lang="uk-UA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, веде електронний журнал </a:t>
            </a:r>
            <a:r>
              <a:rPr lang="uk-UA" altLang="en-US" sz="1800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https://kaniv-6.e-schools.info</a:t>
            </a:r>
            <a:r>
              <a:rPr lang="uk-UA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сервіс від Google, за допомогою якого зручно організовує процес дистанційного навчання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u="sng">
                <a:solidFill>
                  <a:srgbClr val="375B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school-6.ukr.education</a:t>
            </a:r>
            <a:endParaRPr lang="en-US" altLang="en-US" sz="1800" u="sng">
              <a:solidFill>
                <a:srgbClr val="375BB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</a:pPr>
            <a:endParaRPr lang="uk-UA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endParaRPr lang="en-US" altLang="en-US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US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C4E73A-7313-E643-719D-B12415DD5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b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3600" dirty="0">
                <a:solidFill>
                  <a:srgbClr val="0033CC"/>
                </a:solidFill>
                <a:effectLst/>
                <a:latin typeface="Times New Roman" panose="02020603050405020304" pitchFamily="18" charset="0"/>
              </a:rPr>
              <a:t>Фонд </a:t>
            </a:r>
            <a:r>
              <a:rPr lang="ru-RU" sz="3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</a:rPr>
              <a:t>соціального</a:t>
            </a:r>
            <a:r>
              <a:rPr lang="ru-RU" sz="3600" dirty="0">
                <a:solidFill>
                  <a:srgbClr val="0033C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</a:rPr>
              <a:t>розвитку</a:t>
            </a:r>
            <a:r>
              <a:rPr lang="ru-RU" sz="3600" dirty="0">
                <a:solidFill>
                  <a:srgbClr val="0033C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за </a:t>
            </a:r>
            <a:r>
              <a:rPr lang="ru-RU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сприяння</a:t>
            </a:r>
            <a:r>
              <a:rPr lang="ru-RU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0033CC"/>
                </a:solidFill>
                <a:effectLst/>
                <a:latin typeface="Times New Roman" panose="02020603050405020304" pitchFamily="18" charset="0"/>
              </a:rPr>
              <a:t>народного депутата</a:t>
            </a:r>
            <a:br>
              <a:rPr lang="ru-RU" sz="3600" dirty="0">
                <a:solidFill>
                  <a:srgbClr val="0033CC"/>
                </a:solidFill>
                <a:effectLst/>
                <a:latin typeface="Times New Roman" panose="02020603050405020304" pitchFamily="18" charset="0"/>
              </a:rPr>
            </a:br>
            <a:r>
              <a:rPr lang="ru-RU" sz="3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</a:rPr>
              <a:t>Олесандра</a:t>
            </a:r>
            <a:r>
              <a:rPr lang="ru-RU" sz="3600" dirty="0">
                <a:solidFill>
                  <a:srgbClr val="0033C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</a:rPr>
              <a:t>Скічка</a:t>
            </a:r>
            <a:br>
              <a:rPr lang="ru-RU" dirty="0">
                <a:effectLst/>
              </a:rPr>
            </a:br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928114-1902-C59A-C625-F28AEAC62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Встановлено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багатопрофільний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спортивний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майданчик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: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мініфутбольне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 поле,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баскетбольний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майданчик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ігровий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майданчик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accent5">
                  <a:lumMod val="75000"/>
                </a:schemeClr>
              </a:solidFill>
              <a:effectLst/>
            </a:endParaRPr>
          </a:p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C2449D-AC5C-22C9-8B9D-FE3DE442B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348880"/>
            <a:ext cx="4571998" cy="24745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5A454E-A949-85B5-DDCD-AB7537F7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4208617"/>
            <a:ext cx="4102954" cy="247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50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en-US">
                <a:solidFill>
                  <a:srgbClr val="0033CC"/>
                </a:solidFill>
              </a:rPr>
              <a:t>Кадрове забезпечення </a:t>
            </a:r>
            <a:endParaRPr lang="en-US" altLang="en-US">
              <a:solidFill>
                <a:srgbClr val="0033CC"/>
              </a:solidFill>
            </a:endParaRPr>
          </a:p>
        </p:txBody>
      </p:sp>
      <p:sp>
        <p:nvSpPr>
          <p:cNvPr id="1126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</a:pPr>
            <a:r>
              <a:rPr lang="uk-UA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Освітній процес у 2021-2022 навчальному році забезпечують 34 педагоги (у тому числі 4 сумісника). З них:</a:t>
            </a:r>
          </a:p>
          <a:p>
            <a:pPr algn="just">
              <a:lnSpc>
                <a:spcPct val="107000"/>
              </a:lnSpc>
            </a:pPr>
            <a:r>
              <a:rPr lang="uk-UA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- 4 особи мають педагогічне звання «учитель-методист», </a:t>
            </a:r>
          </a:p>
          <a:p>
            <a:pPr algn="just">
              <a:lnSpc>
                <a:spcPct val="107000"/>
              </a:lnSpc>
            </a:pPr>
            <a:r>
              <a:rPr lang="uk-UA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-15 осіб – педагогічне звання «старший учитель»,</a:t>
            </a:r>
          </a:p>
          <a:p>
            <a:pPr algn="just">
              <a:lnSpc>
                <a:spcPct val="107000"/>
              </a:lnSpc>
            </a:pPr>
            <a:r>
              <a:rPr lang="uk-UA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– педагогічне звання «старший вихователь», </a:t>
            </a:r>
          </a:p>
          <a:p>
            <a:pPr algn="just">
              <a:lnSpc>
                <a:spcPct val="107000"/>
              </a:lnSpc>
            </a:pPr>
            <a:r>
              <a:rPr lang="uk-UA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-21 учитель має кваліфікаційну категорію „спеціаліст вищої категорії“.</a:t>
            </a:r>
            <a:endParaRPr lang="en-US" altLang="en-US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uk-UA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Крім цього, освітнє середовище створюють 20 осіб обслуговуючого персоналу.</a:t>
            </a:r>
          </a:p>
          <a:p>
            <a:pPr algn="just">
              <a:lnSpc>
                <a:spcPct val="107000"/>
              </a:lnSpc>
            </a:pPr>
            <a:r>
              <a:rPr lang="uk-UA" altLang="en-US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   Вакансій немає.</a:t>
            </a:r>
            <a:endParaRPr lang="en-US" altLang="en-US" sz="1800" dirty="0">
              <a:cs typeface="Calibri" panose="020F0502020204030204" pitchFamily="34" charset="0"/>
            </a:endParaRPr>
          </a:p>
          <a:p>
            <a:endParaRPr lang="en-US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9615591"/>
              </p:ext>
            </p:extLst>
          </p:nvPr>
        </p:nvGraphicFramePr>
        <p:xfrm>
          <a:off x="900113" y="1146175"/>
          <a:ext cx="7908925" cy="5019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Диаграмма" r:id="rId2" imgW="8620491" imgH="5541744" progId="Excel.Chart.8">
                  <p:embed/>
                </p:oleObj>
              </mc:Choice>
              <mc:Fallback>
                <p:oleObj name="Диаграмма" r:id="rId2" imgW="8620491" imgH="5541744" progId="Excel.Chart.8">
                  <p:embed/>
                  <p:pic>
                    <p:nvPicPr>
                      <p:cNvPr id="0" name="Содержимое 4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146175"/>
                        <a:ext cx="7908925" cy="50191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00113" y="333375"/>
            <a:ext cx="8135937" cy="1446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400">
                <a:solidFill>
                  <a:srgbClr val="0033CC"/>
                </a:solidFill>
                <a:latin typeface="+mj-lt"/>
              </a:rPr>
              <a:t>Якісний склад педагогічних працівників</a:t>
            </a:r>
            <a:endParaRPr lang="en-US" sz="4400">
              <a:solidFill>
                <a:srgbClr val="0033CC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539750" y="188913"/>
            <a:ext cx="8229600" cy="1143000"/>
          </a:xfrm>
        </p:spPr>
        <p:txBody>
          <a:bodyPr/>
          <a:lstStyle/>
          <a:p>
            <a:r>
              <a:rPr lang="uk-UA" altLang="en-US">
                <a:solidFill>
                  <a:srgbClr val="0033CC"/>
                </a:solidFill>
              </a:rPr>
              <a:t>Медичне обслуговування</a:t>
            </a:r>
            <a:endParaRPr lang="en-US" altLang="en-US">
              <a:solidFill>
                <a:srgbClr val="0033CC"/>
              </a:solidFill>
            </a:endParaRPr>
          </a:p>
        </p:txBody>
      </p:sp>
      <p:sp>
        <p:nvSpPr>
          <p:cNvPr id="13315" name="Объект 2"/>
          <p:cNvSpPr>
            <a:spLocks noGrp="1"/>
          </p:cNvSpPr>
          <p:nvPr>
            <p:ph idx="1"/>
          </p:nvPr>
        </p:nvSpPr>
        <p:spPr>
          <a:xfrm>
            <a:off x="900113" y="1600200"/>
            <a:ext cx="7993062" cy="4525963"/>
          </a:xfrm>
        </p:spPr>
        <p:txBody>
          <a:bodyPr/>
          <a:lstStyle/>
          <a:p>
            <a:pPr marL="179388" indent="0" algn="just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Для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якісного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медичного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вчителів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обладнаний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медичний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пункт де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працює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шкільна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медична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сестра ПИЛИПЕНКО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Наталія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Євгеніївна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організовує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систематичне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планове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медичне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обслуговування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забезпечує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профілактику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дитячих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захворювань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Щорічно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проходять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медичне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обстеження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результатів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медичного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огляду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підставі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довідок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лікувальної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установи у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формуються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спеціальні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медичні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уточнені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списки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підготовчої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основної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звільнених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занять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фізичною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культурою на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навчальний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списків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видається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наказ по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Вчителі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щорічно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проходять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поглиблений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медичний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огляд</a:t>
            </a:r>
            <a:r>
              <a:rPr lang="ru-RU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endParaRPr lang="en-US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9388" indent="0" algn="just">
              <a:spcBef>
                <a:spcPct val="0"/>
              </a:spcBef>
              <a:buNone/>
            </a:pPr>
            <a:endParaRPr lang="en-US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9388" indent="0"/>
            <a:endParaRPr lang="en-US" altLang="en-US" sz="1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en-US" dirty="0">
                <a:solidFill>
                  <a:srgbClr val="0033CC"/>
                </a:solidFill>
              </a:rPr>
              <a:t>Моніторинг захворювань учнів школи 2021-2022н.р.</a:t>
            </a:r>
            <a:endParaRPr lang="en-US" altLang="en-US" dirty="0">
              <a:solidFill>
                <a:srgbClr val="0033CC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01164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шаблон-1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шаблон-1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шаблон-1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Пиксел 12">
    <a:dk1>
      <a:srgbClr val="000000"/>
    </a:dk1>
    <a:lt1>
      <a:srgbClr val="FFFFFF"/>
    </a:lt1>
    <a:dk2>
      <a:srgbClr val="000000"/>
    </a:dk2>
    <a:lt2>
      <a:srgbClr val="00007D"/>
    </a:lt2>
    <a:accent1>
      <a:srgbClr val="9999FF"/>
    </a:accent1>
    <a:accent2>
      <a:srgbClr val="9999CC"/>
    </a:accent2>
    <a:accent3>
      <a:srgbClr val="FFFFFF"/>
    </a:accent3>
    <a:accent4>
      <a:srgbClr val="000000"/>
    </a:accent4>
    <a:accent5>
      <a:srgbClr val="CACAFF"/>
    </a:accent5>
    <a:accent6>
      <a:srgbClr val="8A8AB9"/>
    </a:accent6>
    <a:hlink>
      <a:srgbClr val="666699"/>
    </a:hlink>
    <a:folHlink>
      <a:srgbClr val="CCCCE6"/>
    </a:folHlink>
  </a:clrScheme>
  <a:fontScheme name="Пиксел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Стандартна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Пиксел 12">
    <a:dk1>
      <a:srgbClr val="000000"/>
    </a:dk1>
    <a:lt1>
      <a:srgbClr val="FFFFFF"/>
    </a:lt1>
    <a:dk2>
      <a:srgbClr val="000000"/>
    </a:dk2>
    <a:lt2>
      <a:srgbClr val="00007D"/>
    </a:lt2>
    <a:accent1>
      <a:srgbClr val="9999FF"/>
    </a:accent1>
    <a:accent2>
      <a:srgbClr val="9999CC"/>
    </a:accent2>
    <a:accent3>
      <a:srgbClr val="FFFFFF"/>
    </a:accent3>
    <a:accent4>
      <a:srgbClr val="000000"/>
    </a:accent4>
    <a:accent5>
      <a:srgbClr val="CACAFF"/>
    </a:accent5>
    <a:accent6>
      <a:srgbClr val="8A8AB9"/>
    </a:accent6>
    <a:hlink>
      <a:srgbClr val="666699"/>
    </a:hlink>
    <a:folHlink>
      <a:srgbClr val="CCCCE6"/>
    </a:folHlink>
  </a:clrScheme>
  <a:fontScheme name="Пиксел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Стандартна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Пиксел 12">
    <a:dk1>
      <a:srgbClr val="000000"/>
    </a:dk1>
    <a:lt1>
      <a:srgbClr val="FFFFFF"/>
    </a:lt1>
    <a:dk2>
      <a:srgbClr val="000000"/>
    </a:dk2>
    <a:lt2>
      <a:srgbClr val="00007D"/>
    </a:lt2>
    <a:accent1>
      <a:srgbClr val="9999FF"/>
    </a:accent1>
    <a:accent2>
      <a:srgbClr val="9999CC"/>
    </a:accent2>
    <a:accent3>
      <a:srgbClr val="FFFFFF"/>
    </a:accent3>
    <a:accent4>
      <a:srgbClr val="000000"/>
    </a:accent4>
    <a:accent5>
      <a:srgbClr val="CACAFF"/>
    </a:accent5>
    <a:accent6>
      <a:srgbClr val="8A8AB9"/>
    </a:accent6>
    <a:hlink>
      <a:srgbClr val="666699"/>
    </a:hlink>
    <a:folHlink>
      <a:srgbClr val="CCCCE6"/>
    </a:folHlink>
  </a:clrScheme>
  <a:fontScheme name="Пиксел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Стандартна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Пиксел 12">
    <a:dk1>
      <a:srgbClr val="000000"/>
    </a:dk1>
    <a:lt1>
      <a:srgbClr val="FFFFFF"/>
    </a:lt1>
    <a:dk2>
      <a:srgbClr val="000000"/>
    </a:dk2>
    <a:lt2>
      <a:srgbClr val="00007D"/>
    </a:lt2>
    <a:accent1>
      <a:srgbClr val="9999FF"/>
    </a:accent1>
    <a:accent2>
      <a:srgbClr val="9999CC"/>
    </a:accent2>
    <a:accent3>
      <a:srgbClr val="FFFFFF"/>
    </a:accent3>
    <a:accent4>
      <a:srgbClr val="000000"/>
    </a:accent4>
    <a:accent5>
      <a:srgbClr val="CACAFF"/>
    </a:accent5>
    <a:accent6>
      <a:srgbClr val="8A8AB9"/>
    </a:accent6>
    <a:hlink>
      <a:srgbClr val="666699"/>
    </a:hlink>
    <a:folHlink>
      <a:srgbClr val="CCCCE6"/>
    </a:folHlink>
  </a:clrScheme>
  <a:fontScheme name="Пиксел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Стандартна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Пиксел 12">
    <a:dk1>
      <a:srgbClr val="000000"/>
    </a:dk1>
    <a:lt1>
      <a:srgbClr val="FFFFFF"/>
    </a:lt1>
    <a:dk2>
      <a:srgbClr val="000000"/>
    </a:dk2>
    <a:lt2>
      <a:srgbClr val="00007D"/>
    </a:lt2>
    <a:accent1>
      <a:srgbClr val="9999FF"/>
    </a:accent1>
    <a:accent2>
      <a:srgbClr val="9999CC"/>
    </a:accent2>
    <a:accent3>
      <a:srgbClr val="FFFFFF"/>
    </a:accent3>
    <a:accent4>
      <a:srgbClr val="000000"/>
    </a:accent4>
    <a:accent5>
      <a:srgbClr val="CACAFF"/>
    </a:accent5>
    <a:accent6>
      <a:srgbClr val="8A8AB9"/>
    </a:accent6>
    <a:hlink>
      <a:srgbClr val="666699"/>
    </a:hlink>
    <a:folHlink>
      <a:srgbClr val="CCCCE6"/>
    </a:folHlink>
  </a:clrScheme>
  <a:fontScheme name="Пиксел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Стандартна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Пиксел 12">
    <a:dk1>
      <a:srgbClr val="000000"/>
    </a:dk1>
    <a:lt1>
      <a:srgbClr val="FFFFFF"/>
    </a:lt1>
    <a:dk2>
      <a:srgbClr val="000000"/>
    </a:dk2>
    <a:lt2>
      <a:srgbClr val="00007D"/>
    </a:lt2>
    <a:accent1>
      <a:srgbClr val="9999FF"/>
    </a:accent1>
    <a:accent2>
      <a:srgbClr val="9999CC"/>
    </a:accent2>
    <a:accent3>
      <a:srgbClr val="FFFFFF"/>
    </a:accent3>
    <a:accent4>
      <a:srgbClr val="000000"/>
    </a:accent4>
    <a:accent5>
      <a:srgbClr val="CACAFF"/>
    </a:accent5>
    <a:accent6>
      <a:srgbClr val="8A8AB9"/>
    </a:accent6>
    <a:hlink>
      <a:srgbClr val="666699"/>
    </a:hlink>
    <a:folHlink>
      <a:srgbClr val="CCCCE6"/>
    </a:folHlink>
  </a:clrScheme>
  <a:fontScheme name="Пиксел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Стандартна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Пиксел 12">
    <a:dk1>
      <a:srgbClr val="000000"/>
    </a:dk1>
    <a:lt1>
      <a:srgbClr val="FFFFFF"/>
    </a:lt1>
    <a:dk2>
      <a:srgbClr val="000000"/>
    </a:dk2>
    <a:lt2>
      <a:srgbClr val="00007D"/>
    </a:lt2>
    <a:accent1>
      <a:srgbClr val="9999FF"/>
    </a:accent1>
    <a:accent2>
      <a:srgbClr val="9999CC"/>
    </a:accent2>
    <a:accent3>
      <a:srgbClr val="FFFFFF"/>
    </a:accent3>
    <a:accent4>
      <a:srgbClr val="000000"/>
    </a:accent4>
    <a:accent5>
      <a:srgbClr val="CACAFF"/>
    </a:accent5>
    <a:accent6>
      <a:srgbClr val="8A8AB9"/>
    </a:accent6>
    <a:hlink>
      <a:srgbClr val="666699"/>
    </a:hlink>
    <a:folHlink>
      <a:srgbClr val="CCCCE6"/>
    </a:folHlink>
  </a:clrScheme>
  <a:fontScheme name="Пиксел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Стандартна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Пиксел 12">
    <a:dk1>
      <a:srgbClr val="000000"/>
    </a:dk1>
    <a:lt1>
      <a:srgbClr val="FFFFFF"/>
    </a:lt1>
    <a:dk2>
      <a:srgbClr val="000000"/>
    </a:dk2>
    <a:lt2>
      <a:srgbClr val="00007D"/>
    </a:lt2>
    <a:accent1>
      <a:srgbClr val="9999FF"/>
    </a:accent1>
    <a:accent2>
      <a:srgbClr val="9999CC"/>
    </a:accent2>
    <a:accent3>
      <a:srgbClr val="FFFFFF"/>
    </a:accent3>
    <a:accent4>
      <a:srgbClr val="000000"/>
    </a:accent4>
    <a:accent5>
      <a:srgbClr val="CACAFF"/>
    </a:accent5>
    <a:accent6>
      <a:srgbClr val="8A8AB9"/>
    </a:accent6>
    <a:hlink>
      <a:srgbClr val="666699"/>
    </a:hlink>
    <a:folHlink>
      <a:srgbClr val="CCCCE6"/>
    </a:folHlink>
  </a:clrScheme>
  <a:fontScheme name="Пиксел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Стандартна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Пиксел 12">
    <a:dk1>
      <a:srgbClr val="000000"/>
    </a:dk1>
    <a:lt1>
      <a:srgbClr val="FFFFFF"/>
    </a:lt1>
    <a:dk2>
      <a:srgbClr val="000000"/>
    </a:dk2>
    <a:lt2>
      <a:srgbClr val="00007D"/>
    </a:lt2>
    <a:accent1>
      <a:srgbClr val="9999FF"/>
    </a:accent1>
    <a:accent2>
      <a:srgbClr val="9999CC"/>
    </a:accent2>
    <a:accent3>
      <a:srgbClr val="FFFFFF"/>
    </a:accent3>
    <a:accent4>
      <a:srgbClr val="000000"/>
    </a:accent4>
    <a:accent5>
      <a:srgbClr val="CACAFF"/>
    </a:accent5>
    <a:accent6>
      <a:srgbClr val="8A8AB9"/>
    </a:accent6>
    <a:hlink>
      <a:srgbClr val="666699"/>
    </a:hlink>
    <a:folHlink>
      <a:srgbClr val="CCCCE6"/>
    </a:folHlink>
  </a:clrScheme>
  <a:fontScheme name="Пиксел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Стандартна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Пиксел 12">
    <a:dk1>
      <a:srgbClr val="000000"/>
    </a:dk1>
    <a:lt1>
      <a:srgbClr val="FFFFFF"/>
    </a:lt1>
    <a:dk2>
      <a:srgbClr val="000000"/>
    </a:dk2>
    <a:lt2>
      <a:srgbClr val="00007D"/>
    </a:lt2>
    <a:accent1>
      <a:srgbClr val="9999FF"/>
    </a:accent1>
    <a:accent2>
      <a:srgbClr val="9999CC"/>
    </a:accent2>
    <a:accent3>
      <a:srgbClr val="FFFFFF"/>
    </a:accent3>
    <a:accent4>
      <a:srgbClr val="000000"/>
    </a:accent4>
    <a:accent5>
      <a:srgbClr val="CACAFF"/>
    </a:accent5>
    <a:accent6>
      <a:srgbClr val="8A8AB9"/>
    </a:accent6>
    <a:hlink>
      <a:srgbClr val="666699"/>
    </a:hlink>
    <a:folHlink>
      <a:srgbClr val="CCCCE6"/>
    </a:folHlink>
  </a:clrScheme>
  <a:fontScheme name="Пиксел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Стандартна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Пиксел 12">
    <a:dk1>
      <a:srgbClr val="000000"/>
    </a:dk1>
    <a:lt1>
      <a:srgbClr val="FFFFFF"/>
    </a:lt1>
    <a:dk2>
      <a:srgbClr val="000000"/>
    </a:dk2>
    <a:lt2>
      <a:srgbClr val="00007D"/>
    </a:lt2>
    <a:accent1>
      <a:srgbClr val="9999FF"/>
    </a:accent1>
    <a:accent2>
      <a:srgbClr val="9999CC"/>
    </a:accent2>
    <a:accent3>
      <a:srgbClr val="FFFFFF"/>
    </a:accent3>
    <a:accent4>
      <a:srgbClr val="000000"/>
    </a:accent4>
    <a:accent5>
      <a:srgbClr val="CACAFF"/>
    </a:accent5>
    <a:accent6>
      <a:srgbClr val="8A8AB9"/>
    </a:accent6>
    <a:hlink>
      <a:srgbClr val="666699"/>
    </a:hlink>
    <a:folHlink>
      <a:srgbClr val="CCCCE6"/>
    </a:folHlink>
  </a:clrScheme>
  <a:fontScheme name="Пиксел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Стандартна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шаблон-1</Template>
  <TotalTime>6582</TotalTime>
  <Words>2094</Words>
  <Application>Microsoft Office PowerPoint</Application>
  <PresentationFormat>Экран (4:3)</PresentationFormat>
  <Paragraphs>1055</Paragraphs>
  <Slides>38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6" baseType="lpstr">
      <vt:lpstr>Arial</vt:lpstr>
      <vt:lpstr>Calibri</vt:lpstr>
      <vt:lpstr>Monotype Corsiva</vt:lpstr>
      <vt:lpstr>Times New Roman</vt:lpstr>
      <vt:lpstr>шаблон-1</vt:lpstr>
      <vt:lpstr>1_шаблон-1</vt:lpstr>
      <vt:lpstr>2_шаблон-1</vt:lpstr>
      <vt:lpstr>Диаграмма</vt:lpstr>
      <vt:lpstr>ЗВІТ КЕРІВНИКА  за 2021-2022  навчальний рік </vt:lpstr>
      <vt:lpstr>Загальні відомості про навчальний заклад</vt:lpstr>
      <vt:lpstr>Презентация PowerPoint</vt:lpstr>
      <vt:lpstr>Матеріально-технічна база</vt:lpstr>
      <vt:lpstr> Фонд соціального розвитку за сприяння народного депутата Олесандра Скічка </vt:lpstr>
      <vt:lpstr>Кадрове забезпечення </vt:lpstr>
      <vt:lpstr>Презентация PowerPoint</vt:lpstr>
      <vt:lpstr>Медичне обслуговування</vt:lpstr>
      <vt:lpstr>Моніторинг захворювань учнів школи 2021-2022н.р.</vt:lpstr>
      <vt:lpstr>Соціальний паспорт</vt:lpstr>
      <vt:lpstr>Презентация PowerPoint</vt:lpstr>
      <vt:lpstr>Результати дослідження  психологічної готовності дітей  6-річного віку до навчання в школі</vt:lpstr>
      <vt:lpstr>Результати анкетування учнів 5-го класу «Мої відчуття в школі»</vt:lpstr>
      <vt:lpstr>Моніторинг навчальних досягнень учнів 3-А класу </vt:lpstr>
      <vt:lpstr>Моніторинг навчальних досягнень учнів 3-Б класу </vt:lpstr>
      <vt:lpstr>Моніторинг навчальних досягнень учнів 4-А класу </vt:lpstr>
      <vt:lpstr>Результати ІІ (міського) етапу по кількості призових місць </vt:lpstr>
      <vt:lpstr>Моніторинг навчальних досягнень з української мови </vt:lpstr>
      <vt:lpstr>Моніторинг навчальних досягнень з української літератури</vt:lpstr>
      <vt:lpstr>Моніторинг навчальних досягнень з математики та алгебри </vt:lpstr>
      <vt:lpstr>Моніторинг навчальних досягнень з історії України </vt:lpstr>
      <vt:lpstr>Моніторинг навчальних досягнень з географії, природознавства</vt:lpstr>
      <vt:lpstr> Моніторингові дослідження з англійської мови учнів 1-2 класів</vt:lpstr>
      <vt:lpstr>Моніторингові дослідження з англійської мови учнів 1-2 класів</vt:lpstr>
      <vt:lpstr>Моніторингові дослідження з англійської мови учнів 3-4 класів</vt:lpstr>
      <vt:lpstr>Моніторингові дослідження з англійської мови учнів 3-4 класів </vt:lpstr>
      <vt:lpstr>Моніторинг навчальних досягнень з англійської мови учнів 5-10 класів</vt:lpstr>
      <vt:lpstr>Моніторинг навчальних досягнень з німецької мови учнів 5-10 класів</vt:lpstr>
      <vt:lpstr>Моніторинг навчальних досягнень з французької мови учнів 5-10 класів</vt:lpstr>
      <vt:lpstr>Основні орієнтири виховної роботи</vt:lpstr>
      <vt:lpstr>Презентация PowerPoint</vt:lpstr>
      <vt:lpstr>Презентация PowerPoint</vt:lpstr>
      <vt:lpstr>Презентация PowerPoint</vt:lpstr>
      <vt:lpstr>Використання ІКТ педагогічними працівниками в освітньому процесі нашого закладу освіти дає змогу реалізувати ряд важливих завдань. </vt:lpstr>
      <vt:lpstr>Друга Всеукраїнська різдвяна конференція з Гуманної педагогіки</vt:lpstr>
      <vt:lpstr> Психолого-педагогічний консиліум  «Дорога у 5 клас: особливості, труднощі, проблеми у наступності» </vt:lpstr>
      <vt:lpstr>Презентация PowerPoint</vt:lpstr>
      <vt:lpstr> ДЯКУЮ ЗА УВАГУ! Цікавтеся новинами нашої школи на сторінці fb та на шкільному сайті! </vt:lpstr>
    </vt:vector>
  </TitlesOfParts>
  <Company>dom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МЕТОДИЧНЕ ПОРТФОЛІО ВЧИТЕЛЯ  ІСТОРІЇ Крячун Т.І.</dc:title>
  <dc:creator>Uzer</dc:creator>
  <cp:lastModifiedBy>Валентина</cp:lastModifiedBy>
  <cp:revision>739</cp:revision>
  <dcterms:created xsi:type="dcterms:W3CDTF">2016-03-15T18:13:40Z</dcterms:created>
  <dcterms:modified xsi:type="dcterms:W3CDTF">2022-06-24T18:28:24Z</dcterms:modified>
</cp:coreProperties>
</file>