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58" r:id="rId2"/>
    <p:sldId id="260" r:id="rId3"/>
    <p:sldId id="259" r:id="rId4"/>
    <p:sldId id="271" r:id="rId5"/>
    <p:sldId id="272" r:id="rId6"/>
    <p:sldId id="275" r:id="rId7"/>
    <p:sldId id="268" r:id="rId8"/>
    <p:sldId id="269" r:id="rId9"/>
    <p:sldId id="267" r:id="rId10"/>
    <p:sldId id="274" r:id="rId11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Аркуш1!$A$2:$A$13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Аркуш1!$B$2:$B$13</c:f>
              <c:numCache>
                <c:formatCode>General</c:formatCode>
                <c:ptCount val="12"/>
                <c:pt idx="0">
                  <c:v>8.5</c:v>
                </c:pt>
                <c:pt idx="1">
                  <c:v>6.9</c:v>
                </c:pt>
                <c:pt idx="2">
                  <c:v>7.1</c:v>
                </c:pt>
                <c:pt idx="3">
                  <c:v>7.5</c:v>
                </c:pt>
                <c:pt idx="4">
                  <c:v>6.7</c:v>
                </c:pt>
                <c:pt idx="5">
                  <c:v>8.5</c:v>
                </c:pt>
                <c:pt idx="6">
                  <c:v>7.7</c:v>
                </c:pt>
                <c:pt idx="7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C-470B-BC6F-39FB3ADA4F1B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Аркуш1!$A$2:$A$13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Аркуш1!$C$2:$C$13</c:f>
            </c:numRef>
          </c:val>
          <c:extLst>
            <c:ext xmlns:c16="http://schemas.microsoft.com/office/drawing/2014/chart" uri="{C3380CC4-5D6E-409C-BE32-E72D297353CC}">
              <c16:uniqueId val="{00000001-969C-470B-BC6F-39FB3ADA4F1B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Аркуш1!$A$2:$A$13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Аркуш1!$D$2:$D$13</c:f>
            </c:numRef>
          </c:val>
          <c:extLst>
            <c:ext xmlns:c16="http://schemas.microsoft.com/office/drawing/2014/chart" uri="{C3380CC4-5D6E-409C-BE32-E72D297353CC}">
              <c16:uniqueId val="{00000002-969C-470B-BC6F-39FB3ADA4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2766848"/>
        <c:axId val="1"/>
        <c:axId val="0"/>
      </c:bar3DChart>
      <c:catAx>
        <c:axId val="14276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276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Середній</a:t>
            </a:r>
            <a:r>
              <a:rPr lang="ru-RU" dirty="0"/>
              <a:t>  бал </a:t>
            </a:r>
          </a:p>
        </c:rich>
      </c:tx>
      <c:layout>
        <c:manualLayout>
          <c:xMode val="edge"/>
          <c:yMode val="edge"/>
          <c:x val="0.27342197197259366"/>
          <c:y val="1.960791196095666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Німецька мова</c:v>
                </c:pt>
              </c:strCache>
            </c:strRef>
          </c:tx>
          <c:invertIfNegative val="0"/>
          <c:cat>
            <c:strRef>
              <c:f>Аркуш1!$A$2:$A$10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8.6</c:v>
                </c:pt>
                <c:pt idx="1">
                  <c:v>7.8</c:v>
                </c:pt>
                <c:pt idx="2">
                  <c:v>7.6</c:v>
                </c:pt>
                <c:pt idx="3">
                  <c:v>7.4</c:v>
                </c:pt>
                <c:pt idx="4">
                  <c:v>7.1</c:v>
                </c:pt>
                <c:pt idx="5">
                  <c:v>8.5</c:v>
                </c:pt>
                <c:pt idx="6">
                  <c:v>6.8</c:v>
                </c:pt>
                <c:pt idx="7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93-4DA9-82F7-44302FA4A4F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Аркуш1!$A$2:$A$10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Аркуш1!$C$2:$C$10</c:f>
            </c:numRef>
          </c:val>
          <c:extLst>
            <c:ext xmlns:c16="http://schemas.microsoft.com/office/drawing/2014/chart" uri="{C3380CC4-5D6E-409C-BE32-E72D297353CC}">
              <c16:uniqueId val="{00000001-9593-4DA9-82F7-44302FA4A4FD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Аркуш1!$A$2:$A$10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Аркуш1!$D$2:$D$10</c:f>
            </c:numRef>
          </c:val>
          <c:extLst>
            <c:ext xmlns:c16="http://schemas.microsoft.com/office/drawing/2014/chart" uri="{C3380CC4-5D6E-409C-BE32-E72D297353CC}">
              <c16:uniqueId val="{00000002-9593-4DA9-82F7-44302FA4A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860864"/>
        <c:axId val="1"/>
        <c:axId val="0"/>
      </c:bar3DChart>
      <c:catAx>
        <c:axId val="13386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60864"/>
        <c:crosses val="autoZero"/>
        <c:crossBetween val="between"/>
      </c:valAx>
      <c:spPr>
        <a:noFill/>
        <a:ln w="2522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87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8.1</c:v>
                </c:pt>
                <c:pt idx="1">
                  <c:v>6.7</c:v>
                </c:pt>
                <c:pt idx="2">
                  <c:v>7.7</c:v>
                </c:pt>
                <c:pt idx="3">
                  <c:v>9.6999999999999993</c:v>
                </c:pt>
                <c:pt idx="4">
                  <c:v>6.6</c:v>
                </c:pt>
                <c:pt idx="5">
                  <c:v>8.6</c:v>
                </c:pt>
                <c:pt idx="6">
                  <c:v>7.3</c:v>
                </c:pt>
                <c:pt idx="7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8-4334-9063-B74BA14451A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Аркуш1!$C$2:$C$9</c:f>
            </c:numRef>
          </c:val>
          <c:extLst>
            <c:ext xmlns:c16="http://schemas.microsoft.com/office/drawing/2014/chart" uri="{C3380CC4-5D6E-409C-BE32-E72D297353CC}">
              <c16:uniqueId val="{00000001-4E58-4334-9063-B74BA14451A1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8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7-Б</c:v>
                </c:pt>
                <c:pt idx="4">
                  <c:v>8-А</c:v>
                </c:pt>
                <c:pt idx="5">
                  <c:v>9-А</c:v>
                </c:pt>
                <c:pt idx="6">
                  <c:v>9-Б</c:v>
                </c:pt>
                <c:pt idx="7">
                  <c:v>10-А</c:v>
                </c:pt>
              </c:strCache>
            </c:strRef>
          </c:cat>
          <c:val>
            <c:numRef>
              <c:f>Аркуш1!$D$2:$D$9</c:f>
            </c:numRef>
          </c:val>
          <c:extLst>
            <c:ext xmlns:c16="http://schemas.microsoft.com/office/drawing/2014/chart" uri="{C3380CC4-5D6E-409C-BE32-E72D297353CC}">
              <c16:uniqueId val="{00000002-4E58-4334-9063-B74BA1445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3360512"/>
        <c:axId val="1"/>
        <c:axId val="0"/>
      </c:bar3DChart>
      <c:catAx>
        <c:axId val="1333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360512"/>
        <c:crosses val="autoZero"/>
        <c:crossBetween val="between"/>
      </c:valAx>
      <c:spPr>
        <a:noFill/>
        <a:ln w="2522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87"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4684C635-75BE-4B33-AAEA-1561C43B8E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1422E1B-907B-4A1F-A803-769509660F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A83F0E-AAC9-4F63-BF82-D1F788357F42}" type="datetimeFigureOut">
              <a:rPr lang="ru-RU"/>
              <a:pPr>
                <a:defRPr/>
              </a:pPr>
              <a:t>15.01.2022</a:t>
            </a:fld>
            <a:endParaRPr lang="ru-RU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6D1C9520-6059-4E93-AB97-DE7A7700DF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id="{D0DF6C48-C309-4ED6-8A6D-B4B41185B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  <a:endParaRPr lang="ru-RU" noProof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0985B34-06A4-469C-8A4C-3C7259DEC6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5CDA3E2-37A1-4821-8B85-65BD9CB5B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9F2EF4A-CC41-44A5-8F00-4A4EB138E7B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Місце для зображення 1">
            <a:extLst>
              <a:ext uri="{FF2B5EF4-FFF2-40B4-BE49-F238E27FC236}">
                <a16:creationId xmlns:a16="http://schemas.microsoft.com/office/drawing/2014/main" id="{A8F4B737-3155-432E-85D0-F1DFCD0401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Місце для нотаток 2">
            <a:extLst>
              <a:ext uri="{FF2B5EF4-FFF2-40B4-BE49-F238E27FC236}">
                <a16:creationId xmlns:a16="http://schemas.microsoft.com/office/drawing/2014/main" id="{2AC7E521-24D3-4473-9C90-47ED6382C8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/>
          </a:p>
        </p:txBody>
      </p:sp>
      <p:sp>
        <p:nvSpPr>
          <p:cNvPr id="12292" name="Місце для номера слайда 3">
            <a:extLst>
              <a:ext uri="{FF2B5EF4-FFF2-40B4-BE49-F238E27FC236}">
                <a16:creationId xmlns:a16="http://schemas.microsoft.com/office/drawing/2014/main" id="{2052FB5C-5BF5-409D-B511-59E062C658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A012D3-19A1-4E39-82DF-D4140FA9B4B2}" type="slidenum">
              <a:rPr lang="ru-RU" altLang="uk-UA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ru-RU" altLang="uk-U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D3B971C-F383-42CF-8BD2-10C50A5DF49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7D08EAF-3196-40F1-84DD-14DEF27E0D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4B89CFE-C7D7-4E16-99BC-A2A095BBB5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95982EE7-7C99-4B0B-8D15-892CEE6F07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F57B3F38-4C2A-40A5-96D3-A08D4A8985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9B182CEE-6E87-4D01-ABAD-BE8DA94391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D5F2565-E3AF-495E-AAA6-5029DE6306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4A831CF8-EE20-43B0-87EF-9F8C0F79EFF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C074A606-D12C-4A29-A5E4-E77D85CC9A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A1CD2C6C-13C4-4917-86F6-9CD453E515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A0973449-EE14-4576-A8E8-FB1E77E80A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108A9500-A4C3-4CD3-A303-1BBF7012CC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529036C2-DE00-4EA3-9A94-69383D9E87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F64AFF52-063E-49F6-A504-9D5ABE5670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uk-UA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860E6C0A-7D6E-43DA-B7BF-C9C7F8439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84FF780B-3CEC-4E5F-BB80-185FFFF98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48537E6-0F34-4CA3-BDBF-C1DE5743D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6D4CCF-73B5-477D-A3B7-9F272B16BD0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1024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D5F98C3-A2A9-4FE1-AEF8-F23C191ED5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053FCB-5B8F-49B7-98D4-62EF5D2395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CA91B-78BE-49B5-A808-B146F51BC30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17E36AA-700A-442A-86F9-AC2CA409FA1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015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C6D35-6126-4476-ADBE-CE35362EE0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6DCAA7A-6FD0-4D7A-96DA-A9D125E32E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EACD-B9FE-4E14-80C8-E53051D4049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54C37B6-EA23-403C-AC72-A659BAB4D63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5294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і діаг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діаграми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3DAEC9-FBFA-46CE-AF7F-8ABC94E611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EBD0FA-99A0-4E86-B3E0-34B2B98BA6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89D7-9A16-4E82-82FE-12CB87B7DE3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9867569-F6A2-4FDA-9197-046D036E81D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69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EE0D87-FF57-400F-9ECA-B47406DB37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05A877-9F47-46D2-9F00-73A5244710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1860-8225-4BAB-B723-18D44818BE4B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B29C41B-4D14-40FF-BB0E-C891624D46F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849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74734E-546D-427C-8906-BCD7FA3823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7F502A2-EB0B-4AD8-8D4D-9305BC8AA9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8E9B-BC32-47E9-9445-2B33A49E13E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13DCA60-B388-493C-A801-5330F7D91F4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498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B626DBA-A5F5-4379-BE29-382A490807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283E9B-7459-40E2-A00A-C8BE6E24D7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08AE6-BB36-4FE6-B063-9A50171666B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507E0AF-EBF6-49DE-A2BA-063ABFC8523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22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6BC7DC4-0EC0-4205-94C1-949CAA1CD0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24DEB60-F6CF-477A-A84C-8BB0505EC4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54B1-D535-4814-9A2A-F60B27BE34EB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48835BB9-0823-4991-A176-FEAEAF2C48F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97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4B3747-F785-49D0-A44C-ABD29D8493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3530DE-A97E-4A71-8C8D-151E70E471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E08A3-A8F6-4A0A-8AB8-0A72EE860A1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272EF09-E155-4ECE-BB20-C39D4A01A5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31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3B130F2-37C4-45CD-9802-224F3BB8B4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88623ED-1FF4-42BF-BE1F-1AF02195AE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5D5C-7ECF-4D24-BFCB-560C603919D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B4EE94FA-938D-4A1D-9721-5B6D67673FE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886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890CB5-74B9-4B4D-BD86-843285CFD3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99220C1-3B00-4424-B9EF-25A371972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B7F6-C168-43EB-80C6-3DC0B3F7C68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1CA9E7B-3DD7-44A7-AA49-C99F78C682C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D86AE10-C632-407E-88F5-5909F2F37E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05F3ACF-7D7B-482D-91CA-FD30DD48DB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4D09-A0FE-4639-8A33-2B0332847CF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EAA5FC1-A241-43D7-9EFD-C87E9ACE955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520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CE9FF"/>
            </a:gs>
            <a:gs pos="100000">
              <a:srgbClr val="66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E5DB9E-5A05-4C23-840F-74AA83CD2E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3AFF56A-B94C-4EF1-A819-7FFA2D9BF8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B6695F7-B59B-44C3-B296-FD7B68641280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2451FA8-3FEA-48F5-B2E6-F65AA0B6DF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7E8B2D9F-DFC6-4A77-8174-55114B0F1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C3004778-C931-4CD1-BDCF-B2BCDE57B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D72340C1-C351-416A-A879-A7A1C5B53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7592784D-4016-44F2-9028-2C0C5280B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D7A97F26-3CBB-4AE8-8D27-9FF8D69E4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E6E00F68-80FC-4FAF-BF35-F2134FAF7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F080C355-CC95-45C1-9042-98CBE87CF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6848EFBE-82E9-4ECB-8889-36253B6B6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AFCE204A-97B1-41A6-BAA5-96703FC7D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uk-UA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D42A36E-4758-4CDB-808E-63881BBFA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6E5F1660-F483-488B-8B8D-F24BF7F8A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026B5AFF-7734-4937-AF65-7E376698B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353AA9DA-5535-4786-B23D-004EAD6502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lang="uk-UA" altLang="uk-UA" dirty="0"/>
              <a:t> </a:t>
            </a:r>
            <a:r>
              <a:rPr lang="uk-UA" altLang="uk-UA" sz="2400" dirty="0">
                <a:latin typeface="Times New Roman" panose="02020603050405020304" pitchFamily="18" charset="0"/>
              </a:rPr>
              <a:t>англійська мова </a:t>
            </a:r>
            <a:r>
              <a:rPr lang="uk-UA" altLang="uk-UA" sz="2400" dirty="0" smtClean="0">
                <a:latin typeface="Times New Roman" panose="02020603050405020304" pitchFamily="18" charset="0"/>
              </a:rPr>
              <a:t>(5-1</a:t>
            </a:r>
            <a:r>
              <a:rPr lang="uk-UA" altLang="uk-UA" sz="2400" dirty="0">
                <a:latin typeface="Times New Roman" panose="02020603050405020304" pitchFamily="18" charset="0"/>
              </a:rPr>
              <a:t>0</a:t>
            </a:r>
            <a:r>
              <a:rPr lang="en-US" altLang="uk-UA" sz="2400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</a:rPr>
              <a:t>класи)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uk-UA" altLang="uk-UA" sz="2400" dirty="0">
                <a:latin typeface="Times New Roman" panose="02020603050405020304" pitchFamily="18" charset="0"/>
              </a:rPr>
              <a:t> німецька мова (</a:t>
            </a:r>
            <a:r>
              <a:rPr lang="uk-UA" altLang="uk-UA" sz="2400" dirty="0" smtClean="0">
                <a:latin typeface="Times New Roman" panose="02020603050405020304" pitchFamily="18" charset="0"/>
              </a:rPr>
              <a:t>5-10</a:t>
            </a:r>
            <a:r>
              <a:rPr lang="en-US" altLang="uk-UA" sz="2400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</a:rPr>
              <a:t>класи)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uk-UA" altLang="uk-UA" sz="2400" dirty="0">
                <a:latin typeface="Times New Roman" panose="02020603050405020304" pitchFamily="18" charset="0"/>
              </a:rPr>
              <a:t> французька мова (</a:t>
            </a:r>
            <a:r>
              <a:rPr lang="uk-UA" altLang="uk-UA" sz="2400" dirty="0" smtClean="0">
                <a:latin typeface="Times New Roman" panose="02020603050405020304" pitchFamily="18" charset="0"/>
              </a:rPr>
              <a:t>5-10 </a:t>
            </a:r>
            <a:r>
              <a:rPr lang="uk-UA" altLang="uk-UA" sz="2400" dirty="0">
                <a:latin typeface="Times New Roman" panose="02020603050405020304" pitchFamily="18" charset="0"/>
              </a:rPr>
              <a:t>класи)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CEEDAD8C-19E0-48BA-9C58-77A9EF82CA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800" dirty="0">
                <a:latin typeface="Times New Roman" panose="02020603050405020304" pitchFamily="18" charset="0"/>
              </a:rPr>
              <a:t>Моніторингові дослідження підсумків навчальних досягнень учнів з іноземних мов за І семестр  </a:t>
            </a:r>
            <a:r>
              <a:rPr lang="en-US" altLang="uk-UA" sz="2800" dirty="0">
                <a:latin typeface="Times New Roman" panose="02020603050405020304" pitchFamily="18" charset="0"/>
              </a:rPr>
              <a:t/>
            </a:r>
            <a:br>
              <a:rPr lang="en-US" altLang="uk-UA" sz="2800" dirty="0">
                <a:latin typeface="Times New Roman" panose="02020603050405020304" pitchFamily="18" charset="0"/>
              </a:rPr>
            </a:br>
            <a:r>
              <a:rPr lang="uk-UA" altLang="uk-UA" sz="2800" dirty="0" smtClean="0">
                <a:latin typeface="Times New Roman" panose="02020603050405020304" pitchFamily="18" charset="0"/>
              </a:rPr>
              <a:t>2021-2022</a:t>
            </a:r>
            <a:r>
              <a:rPr lang="en-US" altLang="uk-UA" sz="2800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800" dirty="0" err="1">
                <a:latin typeface="Times New Roman" panose="02020603050405020304" pitchFamily="18" charset="0"/>
              </a:rPr>
              <a:t>н.р</a:t>
            </a:r>
            <a:r>
              <a:rPr lang="uk-UA" altLang="uk-UA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C5C08D6-B8F4-40E5-A65E-120756FF6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/>
              <a:t>Французька мова</a:t>
            </a:r>
            <a:endParaRPr lang="ru-RU" altLang="uk-UA"/>
          </a:p>
        </p:txBody>
      </p:sp>
      <p:graphicFrame>
        <p:nvGraphicFramePr>
          <p:cNvPr id="2" name="Місце для діаграми 3">
            <a:extLst>
              <a:ext uri="{FF2B5EF4-FFF2-40B4-BE49-F238E27FC236}">
                <a16:creationId xmlns:a16="http://schemas.microsoft.com/office/drawing/2014/main" id="{3463F071-191D-4436-AEEC-0598A52DC5C7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91223609"/>
              </p:ext>
            </p:extLst>
          </p:nvPr>
        </p:nvGraphicFramePr>
        <p:xfrm>
          <a:off x="452438" y="1976438"/>
          <a:ext cx="806132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>
            <a:extLst>
              <a:ext uri="{FF2B5EF4-FFF2-40B4-BE49-F238E27FC236}">
                <a16:creationId xmlns:a16="http://schemas.microsoft.com/office/drawing/2014/main" id="{D3AB8B73-58E0-4CBF-9185-519785DD1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800" b="1">
                <a:latin typeface="Times New Roman" panose="02020603050405020304" pitchFamily="18" charset="0"/>
              </a:rPr>
              <a:t>Мета проведення моніторингового дослідження умінь та навичок учнів</a:t>
            </a:r>
          </a:p>
        </p:txBody>
      </p:sp>
      <p:sp>
        <p:nvSpPr>
          <p:cNvPr id="5123" name="Rectangle 16">
            <a:extLst>
              <a:ext uri="{FF2B5EF4-FFF2-40B4-BE49-F238E27FC236}">
                <a16:creationId xmlns:a16="http://schemas.microsoft.com/office/drawing/2014/main" id="{4F94EBAF-3815-4E80-BE40-E096AB67C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Перевірка знань, умінь і навичок учнів відповідно до програм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4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Виявити реальний рівень навчальних досягнень з подальшою корекцією знань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4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Оцінити навчальну спроможність учнів до опанування навчальним матеріалом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4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Оцінити ступінь підготовки учнів до зовнішнього незалежного  оцінювання</a:t>
            </a:r>
            <a:endParaRPr lang="ru-RU" altLang="uk-UA" sz="24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B3B2BE6E-9CDD-4C70-B8DC-B368424DA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800" b="1" dirty="0">
                <a:latin typeface="Times New Roman" panose="02020603050405020304" pitchFamily="18" charset="0"/>
              </a:rPr>
              <a:t>Результати навчальних досягнень учнів з англійської мови за І семестр </a:t>
            </a:r>
            <a:r>
              <a:rPr lang="uk-UA" altLang="uk-UA" sz="2800" b="1" dirty="0" smtClean="0">
                <a:latin typeface="Times New Roman" panose="02020603050405020304" pitchFamily="18" charset="0"/>
              </a:rPr>
              <a:t>2021-2022</a:t>
            </a:r>
            <a:r>
              <a:rPr lang="en-US" altLang="uk-UA" sz="28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800" b="1" dirty="0" err="1">
                <a:latin typeface="Times New Roman" panose="02020603050405020304" pitchFamily="18" charset="0"/>
              </a:rPr>
              <a:t>н.р</a:t>
            </a:r>
            <a:r>
              <a:rPr lang="uk-UA" altLang="uk-UA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7" name="Rectangle 9">
            <a:extLst>
              <a:ext uri="{FF2B5EF4-FFF2-40B4-BE49-F238E27FC236}">
                <a16:creationId xmlns:a16="http://schemas.microsoft.com/office/drawing/2014/main" id="{FCDEC9B8-CB33-41E7-9524-CDD290C33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uk-UA" sz="2800" dirty="0">
                <a:latin typeface="Times New Roman" panose="02020603050405020304" pitchFamily="18" charset="0"/>
              </a:rPr>
              <a:t>Оцінювались у І семестрі: 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187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800" b="1" u="sng" dirty="0">
                <a:latin typeface="Times New Roman" panose="02020603050405020304" pitchFamily="18" charset="0"/>
              </a:rPr>
              <a:t>учнів</a:t>
            </a:r>
          </a:p>
          <a:p>
            <a:pPr marL="0" indent="0" eaLnBrk="1" hangingPunct="1">
              <a:buNone/>
            </a:pPr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uk-UA" altLang="uk-UA" sz="2800" dirty="0">
                <a:latin typeface="Times New Roman" panose="02020603050405020304" pitchFamily="18" charset="0"/>
              </a:rPr>
              <a:t>Вивчають англійську мову: </a:t>
            </a:r>
            <a:r>
              <a:rPr lang="uk-UA" altLang="uk-UA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306 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учнів</a:t>
            </a:r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uk-UA" altLang="uk-UA" sz="2800" dirty="0">
                <a:latin typeface="Times New Roman" panose="02020603050405020304" pitchFamily="18" charset="0"/>
              </a:rPr>
              <a:t>Вивчають німецьку мову: 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98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 учнів</a:t>
            </a:r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uk-UA" altLang="uk-UA" sz="2800" dirty="0">
                <a:latin typeface="Times New Roman" panose="02020603050405020304" pitchFamily="18" charset="0"/>
              </a:rPr>
              <a:t>Вивчають французьку мову: </a:t>
            </a:r>
            <a:r>
              <a:rPr lang="uk-UA" altLang="uk-UA" sz="2800" b="1" u="sng" dirty="0">
                <a:latin typeface="Times New Roman" panose="02020603050405020304" pitchFamily="18" charset="0"/>
              </a:rPr>
              <a:t>8</a:t>
            </a:r>
            <a:r>
              <a:rPr lang="uk-UA" altLang="uk-UA" sz="2800" b="1" u="sng" dirty="0" smtClean="0">
                <a:latin typeface="Times New Roman" panose="02020603050405020304" pitchFamily="18" charset="0"/>
              </a:rPr>
              <a:t>5 </a:t>
            </a:r>
            <a:r>
              <a:rPr lang="uk-UA" altLang="uk-UA" sz="2800" b="1" u="sng" dirty="0">
                <a:latin typeface="Times New Roman" panose="02020603050405020304" pitchFamily="18" charset="0"/>
              </a:rPr>
              <a:t>учнів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endParaRPr lang="uk-UA" altLang="uk-UA" sz="2800" b="1" u="sng" dirty="0">
              <a:latin typeface="Times New Roman" panose="02020603050405020304" pitchFamily="18" charset="0"/>
            </a:endParaRPr>
          </a:p>
          <a:p>
            <a:pPr eaLnBrk="1" hangingPunct="1"/>
            <a:endParaRPr lang="uk-UA" altLang="uk-UA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4DB4D8AD-C3F5-4964-ABC8-9AA6255C3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 eaLnBrk="1" hangingPunct="1"/>
            <a:r>
              <a:rPr lang="uk-UA" altLang="uk-UA" sz="3600" b="1" u="sng" dirty="0"/>
              <a:t>Англійська  мова</a:t>
            </a:r>
            <a:br>
              <a:rPr lang="uk-UA" altLang="uk-UA" sz="3600" b="1" u="sng" dirty="0"/>
            </a:br>
            <a:r>
              <a:rPr lang="uk-UA" altLang="uk-UA" sz="2800" dirty="0"/>
              <a:t>(</a:t>
            </a:r>
            <a:r>
              <a:rPr lang="uk-UA" altLang="uk-UA" sz="2800" dirty="0">
                <a:latin typeface="Calibri" panose="020F0502020204030204" pitchFamily="34" charset="0"/>
              </a:rPr>
              <a:t>середній бал за І семестр </a:t>
            </a:r>
            <a:r>
              <a:rPr lang="uk-UA" altLang="uk-UA" sz="2800" dirty="0" smtClean="0">
                <a:latin typeface="Calibri" panose="020F0502020204030204" pitchFamily="34" charset="0"/>
              </a:rPr>
              <a:t>2021-2022 </a:t>
            </a:r>
            <a:r>
              <a:rPr lang="uk-UA" altLang="uk-UA" sz="2800" dirty="0" err="1">
                <a:latin typeface="Calibri" panose="020F0502020204030204" pitchFamily="34" charset="0"/>
              </a:rPr>
              <a:t>н.р</a:t>
            </a:r>
            <a:r>
              <a:rPr lang="uk-UA" altLang="uk-UA" sz="2800" dirty="0">
                <a:latin typeface="Calibri" panose="020F0502020204030204" pitchFamily="34" charset="0"/>
              </a:rPr>
              <a:t>.</a:t>
            </a:r>
            <a:r>
              <a:rPr lang="uk-UA" altLang="uk-UA" sz="2800" dirty="0"/>
              <a:t>)</a:t>
            </a:r>
            <a:endParaRPr lang="ru-RU" altLang="uk-UA" sz="2800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2A31BD54-54AB-44D5-A730-8A2CBF03CA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686928"/>
              </p:ext>
            </p:extLst>
          </p:nvPr>
        </p:nvGraphicFramePr>
        <p:xfrm>
          <a:off x="323850" y="1482725"/>
          <a:ext cx="8228156" cy="533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7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87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Клас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учнів  в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</a:rPr>
                        <a:t> групі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400" b="1" baseline="0" dirty="0">
                          <a:solidFill>
                            <a:schemeClr val="tx1"/>
                          </a:solidFill>
                        </a:rPr>
                        <a:t>за І семестр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400" b="1" baseline="0" dirty="0">
                          <a:solidFill>
                            <a:schemeClr val="tx1"/>
                          </a:solidFill>
                        </a:rPr>
                        <a:t>класу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chemeClr val="tx1"/>
                          </a:solidFill>
                        </a:rPr>
                        <a:t>Вчителі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06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5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14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17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8,0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8,9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8,5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Кузнєцова Г.А.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/>
                        <a:t>Даценко І.В.</a:t>
                      </a:r>
                      <a:endParaRPr lang="ru-RU" sz="1800" b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066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6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24</a:t>
                      </a:r>
                    </a:p>
                    <a:p>
                      <a:pPr algn="ctr"/>
                      <a:r>
                        <a:rPr lang="uk-UA" sz="1800" b="0" dirty="0" smtClean="0"/>
                        <a:t>1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6,9</a:t>
                      </a:r>
                      <a:endParaRPr lang="uk-UA" sz="1800" b="0" dirty="0"/>
                    </a:p>
                    <a:p>
                      <a:pPr algn="ctr"/>
                      <a:endParaRPr lang="uk-UA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6,9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Руденко С.М.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err="1" smtClean="0"/>
                        <a:t>Канівець</a:t>
                      </a:r>
                      <a:r>
                        <a:rPr lang="uk-UA" sz="1800" b="0" dirty="0" smtClean="0"/>
                        <a:t> А.В.</a:t>
                      </a:r>
                      <a:endParaRPr lang="uk-UA" sz="1800" b="0" baseline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06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7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12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12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smtClean="0"/>
                        <a:t>6,8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7,4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7,1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Кузнєцова</a:t>
                      </a:r>
                      <a:r>
                        <a:rPr lang="uk-UA" sz="1800" b="0" baseline="0" dirty="0" smtClean="0"/>
                        <a:t> Г.А</a:t>
                      </a:r>
                      <a:r>
                        <a:rPr lang="uk-UA" sz="1800" b="0" dirty="0" smtClean="0"/>
                        <a:t>.</a:t>
                      </a:r>
                      <a:endParaRPr lang="uk-UA" sz="1800" b="0" baseline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96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7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Б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16</a:t>
                      </a:r>
                    </a:p>
                    <a:p>
                      <a:pPr algn="ctr"/>
                      <a:r>
                        <a:rPr lang="uk-UA" sz="1800" b="0" dirty="0" smtClean="0"/>
                        <a:t>1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7,5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7,5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Даценко</a:t>
                      </a:r>
                      <a:r>
                        <a:rPr lang="uk-UA" sz="1800" b="0" baseline="0" dirty="0" smtClean="0"/>
                        <a:t> І</a:t>
                      </a:r>
                      <a:r>
                        <a:rPr lang="uk-UA" sz="1800" b="0" dirty="0" smtClean="0"/>
                        <a:t>.В.</a:t>
                      </a:r>
                    </a:p>
                    <a:p>
                      <a:pPr algn="ctr"/>
                      <a:r>
                        <a:rPr lang="ru-RU" sz="1800" b="0" dirty="0" err="1" smtClean="0"/>
                        <a:t>Канівець</a:t>
                      </a:r>
                      <a:r>
                        <a:rPr lang="ru-RU" sz="1800" b="0" dirty="0" smtClean="0"/>
                        <a:t> А.В.</a:t>
                      </a:r>
                      <a:endParaRPr lang="ru-RU" sz="1800" b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06">
                <a:tc>
                  <a:txBody>
                    <a:bodyPr/>
                    <a:lstStyle/>
                    <a:p>
                      <a:pPr algn="ctr"/>
                      <a:r>
                        <a:rPr lang="uk-UA" sz="1800" b="0" baseline="0" dirty="0"/>
                        <a:t>8</a:t>
                      </a:r>
                      <a:r>
                        <a:rPr lang="uk-UA" sz="1800" b="0" baseline="0" dirty="0" smtClean="0"/>
                        <a:t> </a:t>
                      </a:r>
                      <a:r>
                        <a:rPr lang="uk-UA" sz="1800" b="0" baseline="0" dirty="0"/>
                        <a:t>- А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16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16</a:t>
                      </a:r>
                    </a:p>
                    <a:p>
                      <a:pPr algn="ctr"/>
                      <a:r>
                        <a:rPr lang="uk-UA" sz="1800" b="0" dirty="0" smtClean="0"/>
                        <a:t>1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5,6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7,8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6,7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Руденко С.М.</a:t>
                      </a:r>
                      <a:endParaRPr lang="uk-UA" sz="1800" b="0" baseline="0" dirty="0"/>
                    </a:p>
                    <a:p>
                      <a:pPr algn="ctr"/>
                      <a:r>
                        <a:rPr lang="uk-UA" sz="1800" b="0" baseline="0" dirty="0"/>
                        <a:t>Кузнєцова Г.А</a:t>
                      </a:r>
                      <a:r>
                        <a:rPr lang="uk-UA" sz="1800" b="0" baseline="0" dirty="0" smtClean="0"/>
                        <a:t>.</a:t>
                      </a:r>
                    </a:p>
                    <a:p>
                      <a:pPr algn="ctr"/>
                      <a:r>
                        <a:rPr lang="uk-UA" sz="1800" b="0" baseline="0" dirty="0" err="1" smtClean="0"/>
                        <a:t>Канівець</a:t>
                      </a:r>
                      <a:r>
                        <a:rPr lang="uk-UA" sz="1800" b="0" baseline="0" dirty="0" smtClean="0"/>
                        <a:t> А.В.</a:t>
                      </a:r>
                      <a:endParaRPr lang="ru-RU" sz="1800" b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06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9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10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14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7,9</a:t>
                      </a:r>
                      <a:endParaRPr lang="uk-UA" sz="1800" b="0" dirty="0"/>
                    </a:p>
                    <a:p>
                      <a:pPr algn="ctr"/>
                      <a:r>
                        <a:rPr lang="uk-UA" sz="1800" b="0" dirty="0" smtClean="0"/>
                        <a:t>9,0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8,5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Кузнєцова Г.А.</a:t>
                      </a:r>
                    </a:p>
                    <a:p>
                      <a:pPr algn="ctr"/>
                      <a:r>
                        <a:rPr lang="uk-UA" sz="1800" b="0" dirty="0"/>
                        <a:t>Даценко І.В.</a:t>
                      </a:r>
                      <a:endParaRPr lang="ru-RU" sz="1800" b="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1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9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Б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17</a:t>
                      </a:r>
                      <a:endParaRPr lang="uk-UA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7,7</a:t>
                      </a:r>
                      <a:endParaRPr lang="uk-UA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7,7</a:t>
                      </a:r>
                      <a:endParaRPr lang="ru-RU" sz="1800" b="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Даценко І.В.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2D364ECE-507B-4F3C-B222-E58433316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 eaLnBrk="1" hangingPunct="1"/>
            <a:r>
              <a:rPr lang="uk-UA" altLang="uk-UA" sz="3600" b="1" u="sng" dirty="0"/>
              <a:t>Англійська  мова</a:t>
            </a:r>
            <a:br>
              <a:rPr lang="uk-UA" altLang="uk-UA" sz="3600" b="1" u="sng" dirty="0"/>
            </a:br>
            <a:r>
              <a:rPr lang="uk-UA" altLang="uk-UA" sz="2800" dirty="0"/>
              <a:t>(</a:t>
            </a:r>
            <a:r>
              <a:rPr lang="uk-UA" altLang="uk-UA" sz="2800" dirty="0">
                <a:latin typeface="Calibri" panose="020F0502020204030204" pitchFamily="34" charset="0"/>
              </a:rPr>
              <a:t>середній бал за І семестр </a:t>
            </a:r>
            <a:r>
              <a:rPr lang="uk-UA" altLang="uk-UA" sz="2800" dirty="0" smtClean="0">
                <a:latin typeface="Calibri" panose="020F0502020204030204" pitchFamily="34" charset="0"/>
              </a:rPr>
              <a:t>2020-2021 </a:t>
            </a:r>
            <a:r>
              <a:rPr lang="uk-UA" altLang="uk-UA" sz="2800" dirty="0" err="1">
                <a:latin typeface="Calibri" panose="020F0502020204030204" pitchFamily="34" charset="0"/>
              </a:rPr>
              <a:t>н.р</a:t>
            </a:r>
            <a:r>
              <a:rPr lang="uk-UA" altLang="uk-UA" sz="2800" dirty="0">
                <a:latin typeface="Calibri" panose="020F0502020204030204" pitchFamily="34" charset="0"/>
              </a:rPr>
              <a:t>.</a:t>
            </a:r>
            <a:r>
              <a:rPr lang="uk-UA" altLang="uk-UA" sz="2800" dirty="0"/>
              <a:t>)</a:t>
            </a:r>
            <a:endParaRPr lang="ru-RU" altLang="uk-UA" sz="2800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B5305CDB-4138-4E29-B858-DC50F51B69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209838"/>
              </p:ext>
            </p:extLst>
          </p:nvPr>
        </p:nvGraphicFramePr>
        <p:xfrm>
          <a:off x="323850" y="1484313"/>
          <a:ext cx="8229600" cy="187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01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Клас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учнів  в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</a:rPr>
                        <a:t> групі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600" b="1" baseline="0" dirty="0">
                          <a:solidFill>
                            <a:schemeClr val="tx1"/>
                          </a:solidFill>
                        </a:rPr>
                        <a:t>за І семестр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600" b="1" baseline="0" dirty="0">
                          <a:solidFill>
                            <a:schemeClr val="tx1"/>
                          </a:solidFill>
                        </a:rPr>
                        <a:t>класу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tx1"/>
                          </a:solidFill>
                        </a:rPr>
                        <a:t>Вчителі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777">
                <a:tc>
                  <a:txBody>
                    <a:bodyPr/>
                    <a:lstStyle/>
                    <a:p>
                      <a:pPr algn="ctr"/>
                      <a:r>
                        <a:rPr lang="uk-UA" sz="1800" b="0" baseline="0" dirty="0" smtClean="0"/>
                        <a:t> </a:t>
                      </a:r>
                      <a:r>
                        <a:rPr lang="uk-UA" sz="1800" b="0" baseline="0" dirty="0" smtClean="0"/>
                        <a:t>10</a:t>
                      </a:r>
                      <a:r>
                        <a:rPr lang="uk-UA" sz="1800" b="0" dirty="0" smtClean="0"/>
                        <a:t>- </a:t>
                      </a:r>
                      <a:r>
                        <a:rPr lang="uk-UA" sz="1800" b="0" dirty="0"/>
                        <a:t>А</a:t>
                      </a:r>
                      <a:endParaRPr lang="ru-RU" sz="1800" b="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16</a:t>
                      </a:r>
                      <a:endParaRPr lang="uk-UA" sz="1800" b="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7,8</a:t>
                      </a:r>
                      <a:endParaRPr lang="uk-UA" sz="1800" b="0" dirty="0"/>
                    </a:p>
                    <a:p>
                      <a:pPr algn="ctr"/>
                      <a:endParaRPr lang="uk-UA" sz="1800" b="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7,8</a:t>
                      </a:r>
                      <a:endParaRPr lang="ru-RU" sz="1800" b="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Кузнєцова </a:t>
                      </a:r>
                      <a:r>
                        <a:rPr lang="uk-UA" sz="1800" b="0" dirty="0"/>
                        <a:t>Г.А</a:t>
                      </a:r>
                      <a:r>
                        <a:rPr lang="uk-UA" sz="1800" b="0" dirty="0" smtClean="0"/>
                        <a:t>.</a:t>
                      </a:r>
                    </a:p>
                    <a:p>
                      <a:pPr algn="ctr"/>
                      <a:endParaRPr lang="uk-UA" sz="1800" b="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7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Всього</a:t>
                      </a:r>
                      <a:endParaRPr lang="ru-RU" sz="18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187</a:t>
                      </a:r>
                      <a:endParaRPr lang="ru-RU" sz="18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7,3</a:t>
                      </a:r>
                      <a:endParaRPr lang="ru-RU" sz="18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7,3</a:t>
                      </a:r>
                      <a:endParaRPr lang="ru-RU" sz="18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625BBF54-D415-41E5-ABC2-66BF5CDB0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/>
              <a:t>Англійська мова</a:t>
            </a:r>
            <a:endParaRPr lang="ru-RU" altLang="uk-UA"/>
          </a:p>
        </p:txBody>
      </p:sp>
      <p:graphicFrame>
        <p:nvGraphicFramePr>
          <p:cNvPr id="2" name="Місце для вмісту 3">
            <a:extLst>
              <a:ext uri="{FF2B5EF4-FFF2-40B4-BE49-F238E27FC236}">
                <a16:creationId xmlns:a16="http://schemas.microsoft.com/office/drawing/2014/main" id="{2A216436-BF40-413F-A580-3AF02C658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81402"/>
              </p:ext>
            </p:extLst>
          </p:nvPr>
        </p:nvGraphicFramePr>
        <p:xfrm>
          <a:off x="454025" y="1976438"/>
          <a:ext cx="8042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712DD628-8203-4159-918D-4222545F8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3600" b="1" u="sng" dirty="0"/>
              <a:t>Німецька  мова</a:t>
            </a:r>
            <a:br>
              <a:rPr lang="uk-UA" altLang="uk-UA" sz="3600" b="1" u="sng" dirty="0"/>
            </a:br>
            <a:r>
              <a:rPr lang="uk-UA" altLang="uk-UA" sz="3200" dirty="0"/>
              <a:t>(</a:t>
            </a:r>
            <a:r>
              <a:rPr lang="uk-UA" altLang="uk-UA" sz="3200" dirty="0">
                <a:latin typeface="Calibri" panose="020F0502020204030204" pitchFamily="34" charset="0"/>
              </a:rPr>
              <a:t>середній бал за І семестр </a:t>
            </a:r>
            <a:r>
              <a:rPr lang="uk-UA" altLang="uk-UA" sz="3200" dirty="0" smtClean="0">
                <a:latin typeface="Calibri" panose="020F0502020204030204" pitchFamily="34" charset="0"/>
              </a:rPr>
              <a:t>2021-2022 </a:t>
            </a:r>
            <a:r>
              <a:rPr lang="uk-UA" altLang="uk-UA" sz="3200" dirty="0" err="1">
                <a:latin typeface="Calibri" panose="020F0502020204030204" pitchFamily="34" charset="0"/>
              </a:rPr>
              <a:t>н.р</a:t>
            </a:r>
            <a:r>
              <a:rPr lang="uk-UA" altLang="uk-UA" sz="3200" dirty="0">
                <a:latin typeface="Calibri" panose="020F0502020204030204" pitchFamily="34" charset="0"/>
              </a:rPr>
              <a:t>.</a:t>
            </a:r>
            <a:r>
              <a:rPr lang="uk-UA" altLang="uk-UA" sz="3200" dirty="0"/>
              <a:t>)</a:t>
            </a:r>
            <a:endParaRPr lang="ru-RU" altLang="uk-UA" sz="3200" dirty="0"/>
          </a:p>
        </p:txBody>
      </p:sp>
      <p:graphicFrame>
        <p:nvGraphicFramePr>
          <p:cNvPr id="4" name="Місце для діаграми 3">
            <a:extLst>
              <a:ext uri="{FF2B5EF4-FFF2-40B4-BE49-F238E27FC236}">
                <a16:creationId xmlns:a16="http://schemas.microsoft.com/office/drawing/2014/main" id="{81107D5A-A273-46EB-A982-7AF73837F779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24424559"/>
              </p:ext>
            </p:extLst>
          </p:nvPr>
        </p:nvGraphicFramePr>
        <p:xfrm>
          <a:off x="395288" y="1700213"/>
          <a:ext cx="8229600" cy="452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519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Клас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учнів  в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 групі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за І семестр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Вчитель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5</a:t>
                      </a:r>
                      <a:r>
                        <a:rPr lang="uk-UA" sz="1800" baseline="0" dirty="0"/>
                        <a:t> - А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14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8,6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М.Й.</a:t>
                      </a:r>
                      <a:endParaRPr lang="ru-RU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baseline="0" dirty="0"/>
                        <a:t>6</a:t>
                      </a:r>
                      <a:r>
                        <a:rPr lang="uk-UA" sz="1800" baseline="0" dirty="0" smtClean="0"/>
                        <a:t> </a:t>
                      </a:r>
                      <a:r>
                        <a:rPr lang="uk-UA" sz="1800" baseline="0" dirty="0"/>
                        <a:t>- </a:t>
                      </a:r>
                      <a:r>
                        <a:rPr lang="uk-UA" sz="1800" baseline="0" dirty="0" smtClean="0"/>
                        <a:t>А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12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7,8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uk-UA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7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13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7,6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r>
                        <a:rPr lang="uk-UA" sz="1800" dirty="0" smtClean="0"/>
                        <a:t>.</a:t>
                      </a:r>
                      <a:endParaRPr lang="uk-UA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7 - </a:t>
                      </a:r>
                      <a:r>
                        <a:rPr lang="uk-UA" sz="1800" dirty="0" smtClean="0"/>
                        <a:t>Б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10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7,4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uk-UA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8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17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7,1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uk-UA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9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14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8,5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uk-UA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9 - </a:t>
                      </a:r>
                      <a:r>
                        <a:rPr lang="uk-UA" sz="1800" dirty="0" smtClean="0"/>
                        <a:t>Б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10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6,8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ru-RU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10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</a:t>
                      </a:r>
                      <a:endParaRPr lang="ru-RU" sz="18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9,1</a:t>
                      </a:r>
                      <a:endParaRPr lang="ru-RU" sz="18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/>
                        <a:t>Краснополіна</a:t>
                      </a:r>
                      <a:r>
                        <a:rPr lang="uk-UA" sz="1800" baseline="0" dirty="0" smtClean="0"/>
                        <a:t> М.Й</a:t>
                      </a:r>
                      <a:endParaRPr lang="ru-RU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Всього</a:t>
                      </a:r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98</a:t>
                      </a:r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7,7</a:t>
                      </a:r>
                      <a:endParaRPr lang="ru-RU" sz="1800" b="1" dirty="0"/>
                    </a:p>
                    <a:p>
                      <a:pPr algn="ctr"/>
                      <a:endParaRPr lang="ru-RU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62B7DE73-0759-488B-823D-81CD06740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/>
              <a:t>Німецька мова</a:t>
            </a:r>
            <a:endParaRPr lang="ru-RU" altLang="uk-UA"/>
          </a:p>
        </p:txBody>
      </p:sp>
      <p:graphicFrame>
        <p:nvGraphicFramePr>
          <p:cNvPr id="2" name="Місце для діаграми 3">
            <a:extLst>
              <a:ext uri="{FF2B5EF4-FFF2-40B4-BE49-F238E27FC236}">
                <a16:creationId xmlns:a16="http://schemas.microsoft.com/office/drawing/2014/main" id="{07CA3113-0847-4D77-BE93-8E9456551A46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4483718"/>
              </p:ext>
            </p:extLst>
          </p:nvPr>
        </p:nvGraphicFramePr>
        <p:xfrm>
          <a:off x="455613" y="1976438"/>
          <a:ext cx="80708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6E1B00AC-039A-44FA-9BE6-8EAE7C076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3600" b="1" u="sng" dirty="0"/>
              <a:t>Французька мова</a:t>
            </a:r>
            <a:br>
              <a:rPr lang="uk-UA" altLang="uk-UA" sz="3600" b="1" u="sng" dirty="0"/>
            </a:br>
            <a:r>
              <a:rPr lang="uk-UA" altLang="uk-UA" sz="3200" dirty="0"/>
              <a:t>(</a:t>
            </a:r>
            <a:r>
              <a:rPr lang="uk-UA" altLang="uk-UA" sz="3200" dirty="0">
                <a:latin typeface="Calibri" panose="020F0502020204030204" pitchFamily="34" charset="0"/>
              </a:rPr>
              <a:t>середній бал за І семестр </a:t>
            </a:r>
            <a:r>
              <a:rPr lang="uk-UA" altLang="uk-UA" sz="3200" dirty="0" smtClean="0">
                <a:latin typeface="Calibri" panose="020F0502020204030204" pitchFamily="34" charset="0"/>
              </a:rPr>
              <a:t>2021-2022 </a:t>
            </a:r>
            <a:r>
              <a:rPr lang="uk-UA" altLang="uk-UA" sz="3200" dirty="0" err="1">
                <a:latin typeface="Calibri" panose="020F0502020204030204" pitchFamily="34" charset="0"/>
              </a:rPr>
              <a:t>н.р</a:t>
            </a:r>
            <a:r>
              <a:rPr lang="uk-UA" altLang="uk-UA" sz="3200" dirty="0">
                <a:latin typeface="Calibri" panose="020F0502020204030204" pitchFamily="34" charset="0"/>
              </a:rPr>
              <a:t>.</a:t>
            </a:r>
            <a:r>
              <a:rPr lang="uk-UA" altLang="uk-UA" sz="3200" dirty="0"/>
              <a:t>)</a:t>
            </a:r>
            <a:endParaRPr lang="ru-RU" altLang="uk-UA" sz="3200" dirty="0"/>
          </a:p>
        </p:txBody>
      </p:sp>
      <p:graphicFrame>
        <p:nvGraphicFramePr>
          <p:cNvPr id="4" name="Місце для діаграми 3">
            <a:extLst>
              <a:ext uri="{FF2B5EF4-FFF2-40B4-BE49-F238E27FC236}">
                <a16:creationId xmlns:a16="http://schemas.microsoft.com/office/drawing/2014/main" id="{CAF5A77C-5E7B-40A8-A4D8-753C72CFE8FE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6143817"/>
              </p:ext>
            </p:extLst>
          </p:nvPr>
        </p:nvGraphicFramePr>
        <p:xfrm>
          <a:off x="468313" y="1916113"/>
          <a:ext cx="8229600" cy="478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4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Клас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Кількість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учнів  в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 групі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Середній бал</a:t>
                      </a:r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1800" baseline="0" dirty="0">
                          <a:solidFill>
                            <a:schemeClr val="tx1"/>
                          </a:solidFill>
                        </a:rPr>
                        <a:t>за І семестр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Вчитель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5</a:t>
                      </a:r>
                      <a:r>
                        <a:rPr lang="uk-UA" sz="1800" baseline="0" dirty="0"/>
                        <a:t> - А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17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8,1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</a:t>
                      </a:r>
                      <a:r>
                        <a:rPr lang="uk-UA" sz="1800" dirty="0"/>
                        <a:t>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6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12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6,7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7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11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7,7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7 - </a:t>
                      </a:r>
                      <a:r>
                        <a:rPr lang="uk-UA" sz="1800" dirty="0" smtClean="0"/>
                        <a:t>Б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6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9,7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8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/>
                        <a:t>- </a:t>
                      </a:r>
                      <a:r>
                        <a:rPr lang="uk-UA" sz="1800" dirty="0" smtClean="0"/>
                        <a:t>А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14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6,6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/>
                        <a:t>9</a:t>
                      </a:r>
                      <a:r>
                        <a:rPr lang="uk-UA" sz="1800" b="0" dirty="0" smtClean="0"/>
                        <a:t> </a:t>
                      </a:r>
                      <a:r>
                        <a:rPr lang="uk-UA" sz="1800" b="0" dirty="0"/>
                        <a:t>- </a:t>
                      </a:r>
                      <a:r>
                        <a:rPr lang="uk-UA" sz="1800" b="0" dirty="0" smtClean="0"/>
                        <a:t>А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10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8,6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4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9 </a:t>
                      </a:r>
                      <a:r>
                        <a:rPr lang="uk-UA" sz="1800" b="0" dirty="0"/>
                        <a:t>- </a:t>
                      </a:r>
                      <a:r>
                        <a:rPr lang="uk-UA" sz="1800" b="0" dirty="0" smtClean="0"/>
                        <a:t>Б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7,3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34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10 </a:t>
                      </a:r>
                      <a:r>
                        <a:rPr lang="uk-UA" sz="1800" b="0" dirty="0"/>
                        <a:t>- А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8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/>
                        <a:t>9,0</a:t>
                      </a:r>
                      <a:endParaRPr lang="ru-RU" sz="1800" b="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Якименко С.М.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Всього</a:t>
                      </a:r>
                      <a:endParaRPr lang="ru-R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85</a:t>
                      </a:r>
                      <a:endParaRPr lang="ru-R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/>
                        <a:t>8,0</a:t>
                      </a:r>
                      <a:endParaRPr lang="ru-R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5580408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1261</TotalTime>
  <Words>418</Words>
  <Application>Microsoft Office PowerPoint</Application>
  <PresentationFormat>Экран (4:3)</PresentationFormat>
  <Paragraphs>190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Wingdings</vt:lpstr>
      <vt:lpstr>Пиксел</vt:lpstr>
      <vt:lpstr>Моніторингові дослідження підсумків навчальних досягнень учнів з іноземних мов за І семестр   2021-2022 н.р.</vt:lpstr>
      <vt:lpstr>Мета проведення моніторингового дослідження умінь та навичок учнів</vt:lpstr>
      <vt:lpstr>Результати навчальних досягнень учнів з англійської мови за І семестр 2021-2022 н.р.</vt:lpstr>
      <vt:lpstr>Англійська  мова (середній бал за І семестр 2021-2022 н.р.)</vt:lpstr>
      <vt:lpstr>Англійська  мова (середній бал за І семестр 2020-2021 н.р.)</vt:lpstr>
      <vt:lpstr>Англійська мова</vt:lpstr>
      <vt:lpstr>Німецька  мова (середній бал за І семестр 2021-2022 н.р.)</vt:lpstr>
      <vt:lpstr>Німецька мова</vt:lpstr>
      <vt:lpstr>Французька мова (середній бал за І семестр 2021-2022 н.р.)</vt:lpstr>
      <vt:lpstr>Французька мова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Алло</dc:creator>
  <cp:lastModifiedBy>Ира</cp:lastModifiedBy>
  <cp:revision>98</cp:revision>
  <dcterms:created xsi:type="dcterms:W3CDTF">2014-02-05T20:26:19Z</dcterms:created>
  <dcterms:modified xsi:type="dcterms:W3CDTF">2022-01-15T17:32:34Z</dcterms:modified>
</cp:coreProperties>
</file>